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21" r:id="rId5"/>
    <p:sldMasterId id="2147483734" r:id="rId6"/>
    <p:sldMasterId id="2147483708" r:id="rId7"/>
    <p:sldMasterId id="2147483761" r:id="rId8"/>
  </p:sldMasterIdLst>
  <p:notesMasterIdLst>
    <p:notesMasterId r:id="rId33"/>
  </p:notesMasterIdLst>
  <p:handoutMasterIdLst>
    <p:handoutMasterId r:id="rId34"/>
  </p:handoutMasterIdLst>
  <p:sldIdLst>
    <p:sldId id="285" r:id="rId9"/>
    <p:sldId id="312" r:id="rId10"/>
    <p:sldId id="315" r:id="rId11"/>
    <p:sldId id="331" r:id="rId12"/>
    <p:sldId id="323" r:id="rId13"/>
    <p:sldId id="324" r:id="rId14"/>
    <p:sldId id="321" r:id="rId15"/>
    <p:sldId id="330" r:id="rId16"/>
    <p:sldId id="329" r:id="rId17"/>
    <p:sldId id="322" r:id="rId18"/>
    <p:sldId id="333" r:id="rId19"/>
    <p:sldId id="337" r:id="rId20"/>
    <p:sldId id="334" r:id="rId21"/>
    <p:sldId id="317" r:id="rId22"/>
    <p:sldId id="336" r:id="rId23"/>
    <p:sldId id="327" r:id="rId24"/>
    <p:sldId id="335" r:id="rId25"/>
    <p:sldId id="328" r:id="rId26"/>
    <p:sldId id="332" r:id="rId27"/>
    <p:sldId id="319" r:id="rId28"/>
    <p:sldId id="325" r:id="rId29"/>
    <p:sldId id="320" r:id="rId30"/>
    <p:sldId id="338" r:id="rId31"/>
    <p:sldId id="31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99"/>
    <a:srgbClr val="A9D18E"/>
    <a:srgbClr val="1A2B7C"/>
    <a:srgbClr val="64AEC9"/>
    <a:srgbClr val="446266"/>
    <a:srgbClr val="36958B"/>
    <a:srgbClr val="9D64A1"/>
    <a:srgbClr val="9BE5FF"/>
    <a:srgbClr val="BE9A54"/>
    <a:srgbClr val="ABB3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A029D4-A6B9-AB3D-59D8-9D2404174B30}" v="18" dt="2024-10-17T07:33:51.2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microsoft.com/office/2015/10/relationships/revisionInfo" Target="revisionInfo.xml"/><Relationship Id="rId21" Type="http://schemas.openxmlformats.org/officeDocument/2006/relationships/slide" Target="slides/slide13.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14AD0-A5F4-E32E-7AAA-863878C9FD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C7FB9ED-3FCC-B459-E372-DE80C86E152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D9D37C-CC0C-4D36-A52E-705AD529A773}" type="datetimeFigureOut">
              <a:rPr lang="en-GB" smtClean="0"/>
              <a:t>18/10/2024</a:t>
            </a:fld>
            <a:endParaRPr lang="en-GB"/>
          </a:p>
        </p:txBody>
      </p:sp>
      <p:sp>
        <p:nvSpPr>
          <p:cNvPr id="4" name="Footer Placeholder 3">
            <a:extLst>
              <a:ext uri="{FF2B5EF4-FFF2-40B4-BE49-F238E27FC236}">
                <a16:creationId xmlns:a16="http://schemas.microsoft.com/office/drawing/2014/main" id="{DBA5E069-4310-640E-1276-32CE55B4F7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85572D54-7AFE-CE10-B001-2A59735F2AD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43D530-75AF-43B1-A584-4626D1F1103A}" type="slidenum">
              <a:rPr lang="en-GB" smtClean="0"/>
              <a:t>‹#›</a:t>
            </a:fld>
            <a:endParaRPr lang="en-GB"/>
          </a:p>
        </p:txBody>
      </p:sp>
    </p:spTree>
    <p:extLst>
      <p:ext uri="{BB962C8B-B14F-4D97-AF65-F5344CB8AC3E}">
        <p14:creationId xmlns:p14="http://schemas.microsoft.com/office/powerpoint/2010/main" val="1558688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EE5391-04ED-6A4C-95B4-15F843E349C0}" type="datetimeFigureOut">
              <a:rPr lang="en-US" smtClean="0"/>
              <a:t>10/18/2024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63851C-C6B8-6243-8DBE-E6CA957DDF9F}" type="slidenum">
              <a:rPr lang="en-US" smtClean="0"/>
              <a:t>‹#›</a:t>
            </a:fld>
            <a:endParaRPr lang="en-US"/>
          </a:p>
        </p:txBody>
      </p:sp>
    </p:spTree>
    <p:extLst>
      <p:ext uri="{BB962C8B-B14F-4D97-AF65-F5344CB8AC3E}">
        <p14:creationId xmlns:p14="http://schemas.microsoft.com/office/powerpoint/2010/main" val="608101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D363851C-C6B8-6243-8DBE-E6CA957DDF9F}" type="slidenum">
              <a:rPr lang="en-US" smtClean="0"/>
              <a:t>1</a:t>
            </a:fld>
            <a:endParaRPr lang="en-US"/>
          </a:p>
        </p:txBody>
      </p:sp>
    </p:spTree>
    <p:extLst>
      <p:ext uri="{BB962C8B-B14F-4D97-AF65-F5344CB8AC3E}">
        <p14:creationId xmlns:p14="http://schemas.microsoft.com/office/powerpoint/2010/main" val="3168781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63851C-C6B8-6243-8DBE-E6CA957DDF9F}" type="slidenum">
              <a:rPr lang="en-US" smtClean="0"/>
              <a:t>20</a:t>
            </a:fld>
            <a:endParaRPr lang="en-US"/>
          </a:p>
        </p:txBody>
      </p:sp>
    </p:spTree>
    <p:extLst>
      <p:ext uri="{BB962C8B-B14F-4D97-AF65-F5344CB8AC3E}">
        <p14:creationId xmlns:p14="http://schemas.microsoft.com/office/powerpoint/2010/main" val="2586548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63851C-C6B8-6243-8DBE-E6CA957DDF9F}" type="slidenum">
              <a:rPr lang="en-US" smtClean="0"/>
              <a:t>21</a:t>
            </a:fld>
            <a:endParaRPr lang="en-US"/>
          </a:p>
        </p:txBody>
      </p:sp>
    </p:spTree>
    <p:extLst>
      <p:ext uri="{BB962C8B-B14F-4D97-AF65-F5344CB8AC3E}">
        <p14:creationId xmlns:p14="http://schemas.microsoft.com/office/powerpoint/2010/main" val="3785121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 the crossed out items are given to us</a:t>
            </a:r>
            <a:endParaRPr lang="en-GB"/>
          </a:p>
        </p:txBody>
      </p:sp>
      <p:sp>
        <p:nvSpPr>
          <p:cNvPr id="4" name="Slide Number Placeholder 3"/>
          <p:cNvSpPr>
            <a:spLocks noGrp="1"/>
          </p:cNvSpPr>
          <p:nvPr>
            <p:ph type="sldNum" sz="quarter" idx="5"/>
          </p:nvPr>
        </p:nvSpPr>
        <p:spPr/>
        <p:txBody>
          <a:bodyPr/>
          <a:lstStyle/>
          <a:p>
            <a:fld id="{D363851C-C6B8-6243-8DBE-E6CA957DDF9F}" type="slidenum">
              <a:rPr lang="en-US" smtClean="0"/>
              <a:t>22</a:t>
            </a:fld>
            <a:endParaRPr lang="en-US"/>
          </a:p>
        </p:txBody>
      </p:sp>
    </p:spTree>
    <p:extLst>
      <p:ext uri="{BB962C8B-B14F-4D97-AF65-F5344CB8AC3E}">
        <p14:creationId xmlns:p14="http://schemas.microsoft.com/office/powerpoint/2010/main" val="2649017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63851C-C6B8-6243-8DBE-E6CA957DDF9F}" type="slidenum">
              <a:rPr lang="en-US" smtClean="0"/>
              <a:t>23</a:t>
            </a:fld>
            <a:endParaRPr lang="en-US"/>
          </a:p>
        </p:txBody>
      </p:sp>
    </p:spTree>
    <p:extLst>
      <p:ext uri="{BB962C8B-B14F-4D97-AF65-F5344CB8AC3E}">
        <p14:creationId xmlns:p14="http://schemas.microsoft.com/office/powerpoint/2010/main" val="5331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63851C-C6B8-6243-8DBE-E6CA957DDF9F}" type="slidenum">
              <a:rPr lang="en-US" smtClean="0"/>
              <a:t>24</a:t>
            </a:fld>
            <a:endParaRPr lang="en-US"/>
          </a:p>
        </p:txBody>
      </p:sp>
    </p:spTree>
    <p:extLst>
      <p:ext uri="{BB962C8B-B14F-4D97-AF65-F5344CB8AC3E}">
        <p14:creationId xmlns:p14="http://schemas.microsoft.com/office/powerpoint/2010/main" val="3235088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Talk specifics about what pros/cons are more important to our requirements (controllability, gimble attachment, compact)</a:t>
            </a:r>
          </a:p>
        </p:txBody>
      </p:sp>
      <p:sp>
        <p:nvSpPr>
          <p:cNvPr id="4" name="Slide Number Placeholder 3"/>
          <p:cNvSpPr>
            <a:spLocks noGrp="1"/>
          </p:cNvSpPr>
          <p:nvPr>
            <p:ph type="sldNum" sz="quarter" idx="5"/>
          </p:nvPr>
        </p:nvSpPr>
        <p:spPr/>
        <p:txBody>
          <a:bodyPr/>
          <a:lstStyle/>
          <a:p>
            <a:fld id="{D363851C-C6B8-6243-8DBE-E6CA957DDF9F}" type="slidenum">
              <a:rPr lang="en-US" smtClean="0"/>
              <a:t>6</a:t>
            </a:fld>
            <a:endParaRPr lang="en-US"/>
          </a:p>
        </p:txBody>
      </p:sp>
    </p:spTree>
    <p:extLst>
      <p:ext uri="{BB962C8B-B14F-4D97-AF65-F5344CB8AC3E}">
        <p14:creationId xmlns:p14="http://schemas.microsoft.com/office/powerpoint/2010/main" val="1944094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Mention Thrust testing</a:t>
            </a:r>
          </a:p>
          <a:p>
            <a:r>
              <a:rPr lang="en-GB"/>
              <a:t>And components are subject to change based on delivery and availability requirements </a:t>
            </a:r>
            <a:endParaRPr lang="en-GB">
              <a:cs typeface="Calibri"/>
            </a:endParaRPr>
          </a:p>
          <a:p>
            <a:r>
              <a:rPr lang="en-GB">
                <a:cs typeface="Calibri"/>
              </a:rPr>
              <a:t>Mention changes </a:t>
            </a:r>
            <a:r>
              <a:rPr lang="en-GB" err="1">
                <a:cs typeface="Calibri"/>
              </a:rPr>
              <a:t>duer</a:t>
            </a:r>
            <a:r>
              <a:rPr lang="en-GB">
                <a:cs typeface="Calibri"/>
              </a:rPr>
              <a:t> to thrust </a:t>
            </a:r>
            <a:r>
              <a:rPr lang="en-GB" err="1">
                <a:cs typeface="Calibri"/>
              </a:rPr>
              <a:t>teasting</a:t>
            </a:r>
          </a:p>
        </p:txBody>
      </p:sp>
      <p:sp>
        <p:nvSpPr>
          <p:cNvPr id="4" name="Slide Number Placeholder 3"/>
          <p:cNvSpPr>
            <a:spLocks noGrp="1"/>
          </p:cNvSpPr>
          <p:nvPr>
            <p:ph type="sldNum" sz="quarter" idx="5"/>
          </p:nvPr>
        </p:nvSpPr>
        <p:spPr/>
        <p:txBody>
          <a:bodyPr/>
          <a:lstStyle/>
          <a:p>
            <a:fld id="{D363851C-C6B8-6243-8DBE-E6CA957DDF9F}" type="slidenum">
              <a:rPr lang="en-US" smtClean="0"/>
              <a:t>9</a:t>
            </a:fld>
            <a:endParaRPr lang="en-US"/>
          </a:p>
        </p:txBody>
      </p:sp>
    </p:spTree>
    <p:extLst>
      <p:ext uri="{BB962C8B-B14F-4D97-AF65-F5344CB8AC3E}">
        <p14:creationId xmlns:p14="http://schemas.microsoft.com/office/powerpoint/2010/main" val="3315588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63851C-C6B8-6243-8DBE-E6CA957DDF9F}" type="slidenum">
              <a:rPr lang="en-US" smtClean="0"/>
              <a:t>10</a:t>
            </a:fld>
            <a:endParaRPr lang="en-US"/>
          </a:p>
        </p:txBody>
      </p:sp>
    </p:spTree>
    <p:extLst>
      <p:ext uri="{BB962C8B-B14F-4D97-AF65-F5344CB8AC3E}">
        <p14:creationId xmlns:p14="http://schemas.microsoft.com/office/powerpoint/2010/main" val="169509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is the current design of the Quad-Morant, modelled in collaboration using </a:t>
            </a:r>
            <a:r>
              <a:rPr lang="en-GB" err="1"/>
              <a:t>OnShape</a:t>
            </a:r>
            <a:r>
              <a:rPr lang="en-GB"/>
              <a:t>. You can see on the exploded view on the right how we plan to assemble the airframe.</a:t>
            </a:r>
          </a:p>
        </p:txBody>
      </p:sp>
      <p:sp>
        <p:nvSpPr>
          <p:cNvPr id="4" name="Slide Number Placeholder 3"/>
          <p:cNvSpPr>
            <a:spLocks noGrp="1"/>
          </p:cNvSpPr>
          <p:nvPr>
            <p:ph type="sldNum" sz="quarter" idx="5"/>
          </p:nvPr>
        </p:nvSpPr>
        <p:spPr/>
        <p:txBody>
          <a:bodyPr/>
          <a:lstStyle/>
          <a:p>
            <a:fld id="{D363851C-C6B8-6243-8DBE-E6CA957DDF9F}" type="slidenum">
              <a:rPr lang="en-US" smtClean="0"/>
              <a:t>11</a:t>
            </a:fld>
            <a:endParaRPr lang="en-US"/>
          </a:p>
        </p:txBody>
      </p:sp>
    </p:spTree>
    <p:extLst>
      <p:ext uri="{BB962C8B-B14F-4D97-AF65-F5344CB8AC3E}">
        <p14:creationId xmlns:p14="http://schemas.microsoft.com/office/powerpoint/2010/main" val="3374064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effectLst/>
              </a:rPr>
              <a:t>For </a:t>
            </a:r>
            <a:r>
              <a:rPr lang="es-ES" err="1">
                <a:effectLst/>
              </a:rPr>
              <a:t>the</a:t>
            </a:r>
            <a:r>
              <a:rPr lang="es-ES">
                <a:effectLst/>
              </a:rPr>
              <a:t> </a:t>
            </a:r>
            <a:r>
              <a:rPr lang="es-ES" err="1">
                <a:effectLst/>
              </a:rPr>
              <a:t>Initial</a:t>
            </a:r>
            <a:r>
              <a:rPr lang="es-ES">
                <a:effectLst/>
              </a:rPr>
              <a:t> </a:t>
            </a:r>
            <a:r>
              <a:rPr lang="es-ES" err="1">
                <a:effectLst/>
              </a:rPr>
              <a:t>Weight</a:t>
            </a:r>
            <a:r>
              <a:rPr lang="es-ES">
                <a:effectLst/>
              </a:rPr>
              <a:t> </a:t>
            </a:r>
            <a:r>
              <a:rPr lang="es-ES" err="1">
                <a:effectLst/>
              </a:rPr>
              <a:t>Estimation</a:t>
            </a:r>
            <a:r>
              <a:rPr lang="es-ES">
                <a:effectLst/>
              </a:rPr>
              <a:t>, </a:t>
            </a:r>
            <a:r>
              <a:rPr lang="es-ES" err="1">
                <a:effectLst/>
              </a:rPr>
              <a:t>Quadmorants</a:t>
            </a:r>
            <a:r>
              <a:rPr lang="es-ES">
                <a:effectLst/>
              </a:rPr>
              <a:t> </a:t>
            </a:r>
            <a:r>
              <a:rPr lang="es-ES" err="1">
                <a:effectLst/>
              </a:rPr>
              <a:t>have</a:t>
            </a:r>
            <a:r>
              <a:rPr lang="es-ES">
                <a:effectLst/>
              </a:rPr>
              <a:t> </a:t>
            </a:r>
            <a:r>
              <a:rPr lang="es-ES" err="1">
                <a:effectLst/>
              </a:rPr>
              <a:t>been</a:t>
            </a:r>
            <a:r>
              <a:rPr lang="es-ES">
                <a:effectLst/>
              </a:rPr>
              <a:t> </a:t>
            </a:r>
            <a:r>
              <a:rPr lang="es-ES" err="1">
                <a:effectLst/>
              </a:rPr>
              <a:t>checking</a:t>
            </a:r>
            <a:r>
              <a:rPr lang="es-ES">
                <a:effectLst/>
              </a:rPr>
              <a:t> </a:t>
            </a:r>
            <a:r>
              <a:rPr lang="es-ES" err="1">
                <a:effectLst/>
              </a:rPr>
              <a:t>for</a:t>
            </a:r>
            <a:r>
              <a:rPr lang="es-ES">
                <a:effectLst/>
              </a:rPr>
              <a:t> </a:t>
            </a:r>
            <a:r>
              <a:rPr lang="es-ES" err="1">
                <a:effectLst/>
              </a:rPr>
              <a:t>examples</a:t>
            </a:r>
            <a:r>
              <a:rPr lang="es-ES">
                <a:effectLst/>
              </a:rPr>
              <a:t> in </a:t>
            </a:r>
            <a:r>
              <a:rPr lang="es-ES" err="1">
                <a:effectLst/>
              </a:rPr>
              <a:t>the</a:t>
            </a:r>
            <a:r>
              <a:rPr lang="es-ES">
                <a:effectLst/>
              </a:rPr>
              <a:t> </a:t>
            </a:r>
            <a:r>
              <a:rPr lang="es-ES" err="1">
                <a:effectLst/>
              </a:rPr>
              <a:t>market</a:t>
            </a:r>
            <a:r>
              <a:rPr lang="es-ES">
                <a:effectLst/>
              </a:rPr>
              <a:t> of </a:t>
            </a:r>
            <a:r>
              <a:rPr lang="es-ES" err="1">
                <a:effectLst/>
              </a:rPr>
              <a:t>different</a:t>
            </a:r>
            <a:r>
              <a:rPr lang="es-ES">
                <a:effectLst/>
              </a:rPr>
              <a:t> </a:t>
            </a:r>
            <a:r>
              <a:rPr lang="es-ES" err="1">
                <a:effectLst/>
              </a:rPr>
              <a:t>types</a:t>
            </a:r>
            <a:r>
              <a:rPr lang="es-ES">
                <a:effectLst/>
              </a:rPr>
              <a:t> of </a:t>
            </a:r>
            <a:r>
              <a:rPr lang="es-ES" err="1">
                <a:effectLst/>
              </a:rPr>
              <a:t>quadcopters</a:t>
            </a:r>
            <a:r>
              <a:rPr lang="es-ES">
                <a:effectLst/>
              </a:rPr>
              <a:t> </a:t>
            </a:r>
            <a:r>
              <a:rPr lang="es-ES" err="1">
                <a:effectLst/>
              </a:rPr>
              <a:t>that</a:t>
            </a:r>
            <a:r>
              <a:rPr lang="es-ES">
                <a:effectLst/>
              </a:rPr>
              <a:t> </a:t>
            </a:r>
            <a:r>
              <a:rPr lang="es-ES" err="1">
                <a:effectLst/>
              </a:rPr>
              <a:t>perform</a:t>
            </a:r>
            <a:r>
              <a:rPr lang="es-ES">
                <a:effectLst/>
              </a:rPr>
              <a:t> </a:t>
            </a:r>
            <a:r>
              <a:rPr lang="es-ES" err="1">
                <a:effectLst/>
              </a:rPr>
              <a:t>drone</a:t>
            </a:r>
            <a:r>
              <a:rPr lang="es-ES">
                <a:effectLst/>
              </a:rPr>
              <a:t> </a:t>
            </a:r>
            <a:r>
              <a:rPr lang="es-ES" err="1">
                <a:effectLst/>
              </a:rPr>
              <a:t>photography</a:t>
            </a:r>
            <a:r>
              <a:rPr lang="es-ES">
                <a:effectLst/>
              </a:rPr>
              <a:t> to </a:t>
            </a:r>
            <a:r>
              <a:rPr lang="es-ES" err="1">
                <a:effectLst/>
              </a:rPr>
              <a:t>know</a:t>
            </a:r>
            <a:r>
              <a:rPr lang="es-ES">
                <a:effectLst/>
              </a:rPr>
              <a:t> </a:t>
            </a:r>
            <a:r>
              <a:rPr lang="es-ES" err="1">
                <a:effectLst/>
              </a:rPr>
              <a:t>the</a:t>
            </a:r>
            <a:r>
              <a:rPr lang="es-ES">
                <a:effectLst/>
              </a:rPr>
              <a:t> </a:t>
            </a:r>
            <a:r>
              <a:rPr lang="es-ES" err="1">
                <a:effectLst/>
              </a:rPr>
              <a:t>range</a:t>
            </a:r>
            <a:r>
              <a:rPr lang="es-ES">
                <a:effectLst/>
              </a:rPr>
              <a:t> in </a:t>
            </a:r>
            <a:r>
              <a:rPr lang="es-ES" err="1">
                <a:effectLst/>
              </a:rPr>
              <a:t>weight</a:t>
            </a:r>
            <a:r>
              <a:rPr lang="es-ES">
                <a:effectLst/>
              </a:rPr>
              <a:t> in </a:t>
            </a:r>
            <a:r>
              <a:rPr lang="es-ES" err="1">
                <a:effectLst/>
              </a:rPr>
              <a:t>which</a:t>
            </a:r>
            <a:r>
              <a:rPr lang="es-ES">
                <a:effectLst/>
              </a:rPr>
              <a:t> </a:t>
            </a:r>
            <a:r>
              <a:rPr lang="es-ES" err="1">
                <a:effectLst/>
              </a:rPr>
              <a:t>this</a:t>
            </a:r>
            <a:r>
              <a:rPr lang="es-ES">
                <a:effectLst/>
              </a:rPr>
              <a:t> </a:t>
            </a:r>
            <a:r>
              <a:rPr lang="es-ES" err="1">
                <a:effectLst/>
              </a:rPr>
              <a:t>type</a:t>
            </a:r>
            <a:r>
              <a:rPr lang="es-ES">
                <a:effectLst/>
              </a:rPr>
              <a:t> of drones </a:t>
            </a:r>
            <a:r>
              <a:rPr lang="es-ES" err="1">
                <a:effectLst/>
              </a:rPr>
              <a:t>operate</a:t>
            </a:r>
            <a:r>
              <a:rPr lang="es-ES">
                <a:effectLst/>
              </a:rPr>
              <a:t>.</a:t>
            </a:r>
            <a:br>
              <a:rPr lang="es-ES"/>
            </a:br>
            <a:r>
              <a:rPr lang="es-ES" err="1">
                <a:effectLst/>
              </a:rPr>
              <a:t>It</a:t>
            </a:r>
            <a:r>
              <a:rPr lang="es-ES">
                <a:effectLst/>
              </a:rPr>
              <a:t> has </a:t>
            </a:r>
            <a:r>
              <a:rPr lang="es-ES" err="1">
                <a:effectLst/>
              </a:rPr>
              <a:t>been</a:t>
            </a:r>
            <a:r>
              <a:rPr lang="es-ES">
                <a:effectLst/>
              </a:rPr>
              <a:t> </a:t>
            </a:r>
            <a:r>
              <a:rPr lang="es-ES" err="1">
                <a:effectLst/>
              </a:rPr>
              <a:t>notice</a:t>
            </a:r>
            <a:r>
              <a:rPr lang="es-ES">
                <a:effectLst/>
              </a:rPr>
              <a:t> </a:t>
            </a:r>
            <a:r>
              <a:rPr lang="es-ES" err="1">
                <a:effectLst/>
              </a:rPr>
              <a:t>that</a:t>
            </a:r>
            <a:r>
              <a:rPr lang="es-ES">
                <a:effectLst/>
              </a:rPr>
              <a:t> </a:t>
            </a:r>
            <a:r>
              <a:rPr lang="es-ES" err="1">
                <a:effectLst/>
              </a:rPr>
              <a:t>the</a:t>
            </a:r>
            <a:r>
              <a:rPr lang="es-ES">
                <a:effectLst/>
              </a:rPr>
              <a:t> </a:t>
            </a:r>
            <a:r>
              <a:rPr lang="es-ES" err="1">
                <a:effectLst/>
              </a:rPr>
              <a:t>weight</a:t>
            </a:r>
            <a:r>
              <a:rPr lang="es-ES">
                <a:effectLst/>
              </a:rPr>
              <a:t> </a:t>
            </a:r>
            <a:r>
              <a:rPr lang="es-ES" err="1">
                <a:effectLst/>
              </a:rPr>
              <a:t>range</a:t>
            </a:r>
            <a:r>
              <a:rPr lang="es-ES">
                <a:effectLst/>
              </a:rPr>
              <a:t> of </a:t>
            </a:r>
            <a:r>
              <a:rPr lang="es-ES" err="1">
                <a:effectLst/>
              </a:rPr>
              <a:t>the</a:t>
            </a:r>
            <a:r>
              <a:rPr lang="es-ES">
                <a:effectLst/>
              </a:rPr>
              <a:t> drones </a:t>
            </a:r>
            <a:r>
              <a:rPr lang="es-ES" err="1">
                <a:effectLst/>
              </a:rPr>
              <a:t>is</a:t>
            </a:r>
            <a:r>
              <a:rPr lang="es-ES">
                <a:effectLst/>
              </a:rPr>
              <a:t> </a:t>
            </a:r>
            <a:r>
              <a:rPr lang="es-ES" err="1">
                <a:effectLst/>
              </a:rPr>
              <a:t>huge</a:t>
            </a:r>
            <a:r>
              <a:rPr lang="es-ES">
                <a:effectLst/>
              </a:rPr>
              <a:t> and </a:t>
            </a:r>
            <a:r>
              <a:rPr lang="es-ES" err="1">
                <a:effectLst/>
              </a:rPr>
              <a:t>it</a:t>
            </a:r>
            <a:r>
              <a:rPr lang="es-ES">
                <a:effectLst/>
              </a:rPr>
              <a:t> </a:t>
            </a:r>
            <a:r>
              <a:rPr lang="es-ES" err="1">
                <a:effectLst/>
              </a:rPr>
              <a:t>goes</a:t>
            </a:r>
            <a:r>
              <a:rPr lang="es-ES">
                <a:effectLst/>
              </a:rPr>
              <a:t> </a:t>
            </a:r>
            <a:r>
              <a:rPr lang="es-ES" err="1">
                <a:effectLst/>
              </a:rPr>
              <a:t>from</a:t>
            </a:r>
            <a:r>
              <a:rPr lang="es-ES">
                <a:effectLst/>
              </a:rPr>
              <a:t> </a:t>
            </a:r>
            <a:r>
              <a:rPr lang="es-ES" err="1">
                <a:effectLst/>
              </a:rPr>
              <a:t>really</a:t>
            </a:r>
            <a:r>
              <a:rPr lang="es-ES">
                <a:effectLst/>
              </a:rPr>
              <a:t> </a:t>
            </a:r>
            <a:r>
              <a:rPr lang="es-ES" err="1">
                <a:effectLst/>
              </a:rPr>
              <a:t>lightweight</a:t>
            </a:r>
            <a:r>
              <a:rPr lang="es-ES">
                <a:effectLst/>
              </a:rPr>
              <a:t> </a:t>
            </a:r>
            <a:r>
              <a:rPr lang="es-ES" err="1">
                <a:effectLst/>
              </a:rPr>
              <a:t>ones</a:t>
            </a:r>
            <a:r>
              <a:rPr lang="es-ES">
                <a:effectLst/>
              </a:rPr>
              <a:t> to heavy drones </a:t>
            </a:r>
            <a:r>
              <a:rPr lang="es-ES" err="1">
                <a:effectLst/>
              </a:rPr>
              <a:t>that</a:t>
            </a:r>
            <a:r>
              <a:rPr lang="es-ES">
                <a:effectLst/>
              </a:rPr>
              <a:t> </a:t>
            </a:r>
            <a:r>
              <a:rPr lang="es-ES" err="1">
                <a:effectLst/>
              </a:rPr>
              <a:t>sometimes</a:t>
            </a:r>
            <a:r>
              <a:rPr lang="es-ES">
                <a:effectLst/>
              </a:rPr>
              <a:t> </a:t>
            </a:r>
            <a:r>
              <a:rPr lang="es-ES" err="1">
                <a:effectLst/>
              </a:rPr>
              <a:t>goes</a:t>
            </a:r>
            <a:r>
              <a:rPr lang="es-ES">
                <a:effectLst/>
              </a:rPr>
              <a:t> </a:t>
            </a:r>
            <a:r>
              <a:rPr lang="es-ES" err="1">
                <a:effectLst/>
              </a:rPr>
              <a:t>even</a:t>
            </a:r>
            <a:r>
              <a:rPr lang="es-ES">
                <a:effectLst/>
              </a:rPr>
              <a:t> </a:t>
            </a:r>
            <a:r>
              <a:rPr lang="es-ES" err="1">
                <a:effectLst/>
              </a:rPr>
              <a:t>beyond</a:t>
            </a:r>
            <a:r>
              <a:rPr lang="es-ES">
                <a:effectLst/>
              </a:rPr>
              <a:t> </a:t>
            </a:r>
            <a:r>
              <a:rPr lang="es-ES" err="1">
                <a:effectLst/>
              </a:rPr>
              <a:t>the</a:t>
            </a:r>
            <a:r>
              <a:rPr lang="es-ES">
                <a:effectLst/>
              </a:rPr>
              <a:t> </a:t>
            </a:r>
            <a:r>
              <a:rPr lang="es-ES" err="1">
                <a:effectLst/>
              </a:rPr>
              <a:t>requirements</a:t>
            </a:r>
            <a:r>
              <a:rPr lang="es-ES">
                <a:effectLst/>
              </a:rPr>
              <a:t>, </a:t>
            </a:r>
            <a:r>
              <a:rPr lang="es-ES" err="1">
                <a:effectLst/>
              </a:rPr>
              <a:t>rejecting</a:t>
            </a:r>
            <a:r>
              <a:rPr lang="es-ES">
                <a:effectLst/>
              </a:rPr>
              <a:t> </a:t>
            </a:r>
            <a:r>
              <a:rPr lang="es-ES" err="1">
                <a:effectLst/>
              </a:rPr>
              <a:t>them</a:t>
            </a:r>
            <a:r>
              <a:rPr lang="es-ES">
                <a:effectLst/>
              </a:rPr>
              <a:t> </a:t>
            </a:r>
            <a:r>
              <a:rPr lang="es-ES" err="1">
                <a:effectLst/>
              </a:rPr>
              <a:t>from</a:t>
            </a:r>
            <a:r>
              <a:rPr lang="es-ES">
                <a:effectLst/>
              </a:rPr>
              <a:t> </a:t>
            </a:r>
            <a:r>
              <a:rPr lang="es-ES" err="1">
                <a:effectLst/>
              </a:rPr>
              <a:t>the</a:t>
            </a:r>
            <a:r>
              <a:rPr lang="es-ES">
                <a:effectLst/>
              </a:rPr>
              <a:t> </a:t>
            </a:r>
            <a:r>
              <a:rPr lang="es-ES" err="1">
                <a:effectLst/>
              </a:rPr>
              <a:t>possible</a:t>
            </a:r>
            <a:r>
              <a:rPr lang="es-ES">
                <a:effectLst/>
              </a:rPr>
              <a:t> </a:t>
            </a:r>
            <a:r>
              <a:rPr lang="es-ES" err="1">
                <a:effectLst/>
              </a:rPr>
              <a:t>competitors</a:t>
            </a:r>
            <a:r>
              <a:rPr lang="es-ES">
                <a:effectLst/>
              </a:rPr>
              <a:t> </a:t>
            </a:r>
            <a:r>
              <a:rPr lang="es-ES" err="1">
                <a:effectLst/>
              </a:rPr>
              <a:t>that</a:t>
            </a:r>
            <a:r>
              <a:rPr lang="es-ES">
                <a:effectLst/>
              </a:rPr>
              <a:t> </a:t>
            </a:r>
            <a:r>
              <a:rPr lang="es-ES" err="1">
                <a:effectLst/>
              </a:rPr>
              <a:t>could</a:t>
            </a:r>
            <a:r>
              <a:rPr lang="es-ES">
                <a:effectLst/>
              </a:rPr>
              <a:t> </a:t>
            </a:r>
            <a:r>
              <a:rPr lang="es-ES" err="1">
                <a:effectLst/>
              </a:rPr>
              <a:t>suit</a:t>
            </a:r>
            <a:r>
              <a:rPr lang="es-ES">
                <a:effectLst/>
              </a:rPr>
              <a:t> </a:t>
            </a:r>
            <a:r>
              <a:rPr lang="es-ES" err="1">
                <a:effectLst/>
              </a:rPr>
              <a:t>the</a:t>
            </a:r>
            <a:r>
              <a:rPr lang="es-ES">
                <a:effectLst/>
              </a:rPr>
              <a:t> </a:t>
            </a:r>
            <a:r>
              <a:rPr lang="es-ES" err="1">
                <a:effectLst/>
              </a:rPr>
              <a:t>mission</a:t>
            </a:r>
            <a:r>
              <a:rPr lang="es-ES">
                <a:effectLst/>
              </a:rPr>
              <a:t> of </a:t>
            </a:r>
            <a:r>
              <a:rPr lang="es-ES" err="1">
                <a:effectLst/>
              </a:rPr>
              <a:t>the</a:t>
            </a:r>
            <a:r>
              <a:rPr lang="es-ES">
                <a:effectLst/>
              </a:rPr>
              <a:t> </a:t>
            </a:r>
            <a:r>
              <a:rPr lang="es-ES" err="1">
                <a:effectLst/>
              </a:rPr>
              <a:t>project</a:t>
            </a:r>
            <a:r>
              <a:rPr lang="es-ES">
                <a:effectLst/>
              </a:rPr>
              <a:t>.</a:t>
            </a:r>
            <a:br>
              <a:rPr lang="es-ES"/>
            </a:br>
            <a:r>
              <a:rPr lang="es-ES" err="1">
                <a:effectLst/>
              </a:rPr>
              <a:t>These</a:t>
            </a:r>
            <a:r>
              <a:rPr lang="es-ES">
                <a:effectLst/>
              </a:rPr>
              <a:t> </a:t>
            </a:r>
            <a:r>
              <a:rPr lang="es-ES" err="1">
                <a:effectLst/>
              </a:rPr>
              <a:t>requirements</a:t>
            </a:r>
            <a:r>
              <a:rPr lang="es-ES">
                <a:effectLst/>
              </a:rPr>
              <a:t> are LR.3 </a:t>
            </a:r>
            <a:r>
              <a:rPr lang="es-ES" err="1">
                <a:effectLst/>
              </a:rPr>
              <a:t>from</a:t>
            </a:r>
            <a:r>
              <a:rPr lang="es-ES">
                <a:effectLst/>
              </a:rPr>
              <a:t> </a:t>
            </a:r>
            <a:r>
              <a:rPr lang="es-ES" err="1">
                <a:effectLst/>
              </a:rPr>
              <a:t>the</a:t>
            </a:r>
            <a:r>
              <a:rPr lang="es-ES">
                <a:effectLst/>
              </a:rPr>
              <a:t> Legal </a:t>
            </a:r>
            <a:r>
              <a:rPr lang="es-ES" err="1">
                <a:effectLst/>
              </a:rPr>
              <a:t>requirements</a:t>
            </a:r>
            <a:r>
              <a:rPr lang="es-ES">
                <a:effectLst/>
              </a:rPr>
              <a:t> of </a:t>
            </a:r>
            <a:r>
              <a:rPr lang="es-ES" err="1">
                <a:effectLst/>
              </a:rPr>
              <a:t>the</a:t>
            </a:r>
            <a:r>
              <a:rPr lang="es-ES">
                <a:effectLst/>
              </a:rPr>
              <a:t> VCRM </a:t>
            </a:r>
            <a:r>
              <a:rPr lang="es-ES" err="1">
                <a:effectLst/>
              </a:rPr>
              <a:t>which</a:t>
            </a:r>
            <a:r>
              <a:rPr lang="es-ES">
                <a:effectLst/>
              </a:rPr>
              <a:t> </a:t>
            </a:r>
            <a:r>
              <a:rPr lang="es-ES" err="1">
                <a:effectLst/>
              </a:rPr>
              <a:t>states</a:t>
            </a:r>
            <a:r>
              <a:rPr lang="es-ES">
                <a:effectLst/>
              </a:rPr>
              <a:t> </a:t>
            </a:r>
            <a:r>
              <a:rPr lang="es-ES" err="1">
                <a:effectLst/>
              </a:rPr>
              <a:t>that</a:t>
            </a:r>
            <a:r>
              <a:rPr lang="es-ES">
                <a:effectLst/>
              </a:rPr>
              <a:t> </a:t>
            </a:r>
            <a:r>
              <a:rPr lang="es-ES" err="1">
                <a:effectLst/>
              </a:rPr>
              <a:t>the</a:t>
            </a:r>
            <a:r>
              <a:rPr lang="es-ES">
                <a:effectLst/>
              </a:rPr>
              <a:t> </a:t>
            </a:r>
            <a:r>
              <a:rPr lang="es-ES" err="1">
                <a:effectLst/>
              </a:rPr>
              <a:t>maximum</a:t>
            </a:r>
            <a:r>
              <a:rPr lang="es-ES">
                <a:effectLst/>
              </a:rPr>
              <a:t> </a:t>
            </a:r>
            <a:r>
              <a:rPr lang="es-ES" err="1">
                <a:effectLst/>
              </a:rPr>
              <a:t>take</a:t>
            </a:r>
            <a:r>
              <a:rPr lang="es-ES">
                <a:effectLst/>
              </a:rPr>
              <a:t> off </a:t>
            </a:r>
            <a:r>
              <a:rPr lang="es-ES" err="1">
                <a:effectLst/>
              </a:rPr>
              <a:t>mass</a:t>
            </a:r>
            <a:r>
              <a:rPr lang="es-ES">
                <a:effectLst/>
              </a:rPr>
              <a:t> </a:t>
            </a:r>
            <a:r>
              <a:rPr lang="es-ES" err="1">
                <a:effectLst/>
              </a:rPr>
              <a:t>must</a:t>
            </a:r>
            <a:r>
              <a:rPr lang="es-ES">
                <a:effectLst/>
              </a:rPr>
              <a:t> be </a:t>
            </a:r>
            <a:r>
              <a:rPr lang="es-ES" err="1">
                <a:effectLst/>
              </a:rPr>
              <a:t>less</a:t>
            </a:r>
            <a:r>
              <a:rPr lang="es-ES">
                <a:effectLst/>
              </a:rPr>
              <a:t> </a:t>
            </a:r>
            <a:r>
              <a:rPr lang="es-ES" err="1">
                <a:effectLst/>
              </a:rPr>
              <a:t>that</a:t>
            </a:r>
            <a:r>
              <a:rPr lang="es-ES">
                <a:effectLst/>
              </a:rPr>
              <a:t> 20 kg and a </a:t>
            </a:r>
            <a:r>
              <a:rPr lang="es-ES" err="1">
                <a:effectLst/>
              </a:rPr>
              <a:t>design</a:t>
            </a:r>
            <a:r>
              <a:rPr lang="es-ES">
                <a:effectLst/>
              </a:rPr>
              <a:t> </a:t>
            </a:r>
            <a:r>
              <a:rPr lang="es-ES" err="1">
                <a:effectLst/>
              </a:rPr>
              <a:t>requirement</a:t>
            </a:r>
            <a:r>
              <a:rPr lang="es-ES">
                <a:effectLst/>
              </a:rPr>
              <a:t> in </a:t>
            </a:r>
            <a:r>
              <a:rPr lang="es-ES" err="1">
                <a:effectLst/>
              </a:rPr>
              <a:t>which</a:t>
            </a:r>
            <a:r>
              <a:rPr lang="es-ES">
                <a:effectLst/>
              </a:rPr>
              <a:t> </a:t>
            </a:r>
            <a:r>
              <a:rPr lang="es-ES" err="1">
                <a:effectLst/>
              </a:rPr>
              <a:t>the</a:t>
            </a:r>
            <a:r>
              <a:rPr lang="es-ES">
                <a:effectLst/>
              </a:rPr>
              <a:t> </a:t>
            </a:r>
            <a:r>
              <a:rPr lang="es-ES" err="1">
                <a:effectLst/>
              </a:rPr>
              <a:t>thrust</a:t>
            </a:r>
            <a:r>
              <a:rPr lang="es-ES">
                <a:effectLst/>
              </a:rPr>
              <a:t> to </a:t>
            </a:r>
            <a:r>
              <a:rPr lang="es-ES" err="1">
                <a:effectLst/>
              </a:rPr>
              <a:t>weight</a:t>
            </a:r>
            <a:r>
              <a:rPr lang="es-ES">
                <a:effectLst/>
              </a:rPr>
              <a:t> ratio </a:t>
            </a:r>
            <a:r>
              <a:rPr lang="es-ES" err="1">
                <a:effectLst/>
              </a:rPr>
              <a:t>should</a:t>
            </a:r>
            <a:r>
              <a:rPr lang="es-ES">
                <a:effectLst/>
              </a:rPr>
              <a:t> be 2:1 to </a:t>
            </a:r>
            <a:r>
              <a:rPr lang="es-ES" err="1">
                <a:effectLst/>
              </a:rPr>
              <a:t>allow</a:t>
            </a:r>
            <a:r>
              <a:rPr lang="es-ES">
                <a:effectLst/>
              </a:rPr>
              <a:t> </a:t>
            </a:r>
            <a:r>
              <a:rPr lang="es-ES" err="1">
                <a:effectLst/>
              </a:rPr>
              <a:t>the</a:t>
            </a:r>
            <a:r>
              <a:rPr lang="es-ES">
                <a:effectLst/>
              </a:rPr>
              <a:t> </a:t>
            </a:r>
            <a:r>
              <a:rPr lang="es-ES" err="1">
                <a:effectLst/>
              </a:rPr>
              <a:t>drone</a:t>
            </a:r>
            <a:r>
              <a:rPr lang="es-ES">
                <a:effectLst/>
              </a:rPr>
              <a:t> to </a:t>
            </a:r>
            <a:r>
              <a:rPr lang="es-ES" err="1">
                <a:effectLst/>
              </a:rPr>
              <a:t>hover</a:t>
            </a:r>
            <a:r>
              <a:rPr lang="es-ES">
                <a:effectLst/>
              </a:rPr>
              <a:t> </a:t>
            </a:r>
            <a:r>
              <a:rPr lang="es-ES" err="1">
                <a:effectLst/>
              </a:rPr>
              <a:t>with</a:t>
            </a:r>
            <a:r>
              <a:rPr lang="es-ES">
                <a:effectLst/>
              </a:rPr>
              <a:t> </a:t>
            </a:r>
            <a:r>
              <a:rPr lang="es-ES" err="1">
                <a:effectLst/>
              </a:rPr>
              <a:t>half</a:t>
            </a:r>
            <a:r>
              <a:rPr lang="es-ES">
                <a:effectLst/>
              </a:rPr>
              <a:t> </a:t>
            </a:r>
            <a:r>
              <a:rPr lang="es-ES" err="1">
                <a:effectLst/>
              </a:rPr>
              <a:t>throttle</a:t>
            </a:r>
            <a:r>
              <a:rPr lang="es-ES">
                <a:effectLst/>
              </a:rPr>
              <a:t>.</a:t>
            </a:r>
            <a:endParaRPr lang="es-ES"/>
          </a:p>
        </p:txBody>
      </p:sp>
      <p:sp>
        <p:nvSpPr>
          <p:cNvPr id="4" name="Marcador de número de diapositiva 3"/>
          <p:cNvSpPr>
            <a:spLocks noGrp="1"/>
          </p:cNvSpPr>
          <p:nvPr>
            <p:ph type="sldNum" sz="quarter" idx="5"/>
          </p:nvPr>
        </p:nvSpPr>
        <p:spPr/>
        <p:txBody>
          <a:bodyPr/>
          <a:lstStyle/>
          <a:p>
            <a:fld id="{D363851C-C6B8-6243-8DBE-E6CA957DDF9F}" type="slidenum">
              <a:rPr lang="en-US" smtClean="0"/>
              <a:t>14</a:t>
            </a:fld>
            <a:endParaRPr lang="en-US"/>
          </a:p>
        </p:txBody>
      </p:sp>
    </p:spTree>
    <p:extLst>
      <p:ext uri="{BB962C8B-B14F-4D97-AF65-F5344CB8AC3E}">
        <p14:creationId xmlns:p14="http://schemas.microsoft.com/office/powerpoint/2010/main" val="4039869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effectLst/>
              </a:rPr>
              <a:t>In </a:t>
            </a:r>
            <a:r>
              <a:rPr lang="es-ES" err="1">
                <a:effectLst/>
              </a:rPr>
              <a:t>the</a:t>
            </a:r>
            <a:r>
              <a:rPr lang="es-ES">
                <a:effectLst/>
              </a:rPr>
              <a:t> case of </a:t>
            </a:r>
            <a:r>
              <a:rPr lang="es-ES" err="1">
                <a:effectLst/>
              </a:rPr>
              <a:t>the</a:t>
            </a:r>
            <a:r>
              <a:rPr lang="es-ES">
                <a:effectLst/>
              </a:rPr>
              <a:t> </a:t>
            </a:r>
            <a:r>
              <a:rPr lang="es-ES" err="1">
                <a:effectLst/>
              </a:rPr>
              <a:t>quadcopter</a:t>
            </a:r>
            <a:r>
              <a:rPr lang="es-ES">
                <a:effectLst/>
              </a:rPr>
              <a:t> </a:t>
            </a:r>
            <a:r>
              <a:rPr lang="es-ES" err="1">
                <a:effectLst/>
              </a:rPr>
              <a:t>we</a:t>
            </a:r>
            <a:r>
              <a:rPr lang="es-ES">
                <a:effectLst/>
              </a:rPr>
              <a:t> are </a:t>
            </a:r>
            <a:r>
              <a:rPr lang="es-ES" err="1">
                <a:effectLst/>
              </a:rPr>
              <a:t>designing</a:t>
            </a:r>
            <a:r>
              <a:rPr lang="es-ES">
                <a:effectLst/>
              </a:rPr>
              <a:t>, </a:t>
            </a:r>
            <a:r>
              <a:rPr lang="es-ES" err="1">
                <a:effectLst/>
              </a:rPr>
              <a:t>the</a:t>
            </a:r>
            <a:r>
              <a:rPr lang="es-ES">
                <a:effectLst/>
              </a:rPr>
              <a:t> </a:t>
            </a:r>
            <a:r>
              <a:rPr lang="es-ES" err="1">
                <a:effectLst/>
              </a:rPr>
              <a:t>different</a:t>
            </a:r>
            <a:r>
              <a:rPr lang="es-ES">
                <a:effectLst/>
              </a:rPr>
              <a:t> </a:t>
            </a:r>
            <a:r>
              <a:rPr lang="es-ES" err="1">
                <a:effectLst/>
              </a:rPr>
              <a:t>groups</a:t>
            </a:r>
            <a:r>
              <a:rPr lang="es-ES">
                <a:effectLst/>
              </a:rPr>
              <a:t> of </a:t>
            </a:r>
            <a:r>
              <a:rPr lang="es-ES" err="1">
                <a:effectLst/>
              </a:rPr>
              <a:t>the</a:t>
            </a:r>
            <a:r>
              <a:rPr lang="es-ES">
                <a:effectLst/>
              </a:rPr>
              <a:t> </a:t>
            </a:r>
            <a:r>
              <a:rPr lang="es-ES" err="1">
                <a:effectLst/>
              </a:rPr>
              <a:t>project</a:t>
            </a:r>
            <a:r>
              <a:rPr lang="es-ES">
                <a:effectLst/>
              </a:rPr>
              <a:t>, </a:t>
            </a:r>
            <a:r>
              <a:rPr lang="es-ES" err="1">
                <a:effectLst/>
              </a:rPr>
              <a:t>which</a:t>
            </a:r>
            <a:r>
              <a:rPr lang="es-ES">
                <a:effectLst/>
              </a:rPr>
              <a:t> are </a:t>
            </a:r>
            <a:r>
              <a:rPr lang="es-ES" err="1">
                <a:effectLst/>
              </a:rPr>
              <a:t>Avionics</a:t>
            </a:r>
            <a:r>
              <a:rPr lang="es-ES">
                <a:effectLst/>
              </a:rPr>
              <a:t>, </a:t>
            </a:r>
            <a:r>
              <a:rPr lang="es-ES" err="1">
                <a:effectLst/>
              </a:rPr>
              <a:t>Payload</a:t>
            </a:r>
            <a:r>
              <a:rPr lang="es-ES">
                <a:effectLst/>
              </a:rPr>
              <a:t>, </a:t>
            </a:r>
            <a:r>
              <a:rPr lang="es-ES" err="1">
                <a:effectLst/>
              </a:rPr>
              <a:t>Simulation</a:t>
            </a:r>
            <a:r>
              <a:rPr lang="es-ES">
                <a:effectLst/>
              </a:rPr>
              <a:t> and </a:t>
            </a:r>
            <a:r>
              <a:rPr lang="es-ES" err="1">
                <a:effectLst/>
              </a:rPr>
              <a:t>Airframe</a:t>
            </a:r>
            <a:r>
              <a:rPr lang="es-ES">
                <a:effectLst/>
              </a:rPr>
              <a:t> do a </a:t>
            </a:r>
            <a:r>
              <a:rPr lang="es-ES" err="1">
                <a:effectLst/>
              </a:rPr>
              <a:t>research</a:t>
            </a:r>
            <a:r>
              <a:rPr lang="es-ES">
                <a:effectLst/>
              </a:rPr>
              <a:t> of </a:t>
            </a:r>
            <a:r>
              <a:rPr lang="es-ES" err="1">
                <a:effectLst/>
              </a:rPr>
              <a:t>the</a:t>
            </a:r>
            <a:r>
              <a:rPr lang="es-ES">
                <a:effectLst/>
              </a:rPr>
              <a:t> </a:t>
            </a:r>
            <a:r>
              <a:rPr lang="es-ES" err="1">
                <a:effectLst/>
              </a:rPr>
              <a:t>different</a:t>
            </a:r>
            <a:r>
              <a:rPr lang="es-ES">
                <a:effectLst/>
              </a:rPr>
              <a:t> </a:t>
            </a:r>
            <a:r>
              <a:rPr lang="es-ES" err="1">
                <a:effectLst/>
              </a:rPr>
              <a:t>items</a:t>
            </a:r>
            <a:r>
              <a:rPr lang="es-ES">
                <a:effectLst/>
              </a:rPr>
              <a:t> </a:t>
            </a:r>
            <a:r>
              <a:rPr lang="es-ES" err="1">
                <a:effectLst/>
              </a:rPr>
              <a:t>that</a:t>
            </a:r>
            <a:r>
              <a:rPr lang="es-ES">
                <a:effectLst/>
              </a:rPr>
              <a:t> are </a:t>
            </a:r>
            <a:r>
              <a:rPr lang="es-ES" err="1">
                <a:effectLst/>
              </a:rPr>
              <a:t>part</a:t>
            </a:r>
            <a:r>
              <a:rPr lang="es-ES">
                <a:effectLst/>
              </a:rPr>
              <a:t> of </a:t>
            </a:r>
            <a:r>
              <a:rPr lang="es-ES" err="1">
                <a:effectLst/>
              </a:rPr>
              <a:t>their</a:t>
            </a:r>
            <a:r>
              <a:rPr lang="es-ES">
                <a:effectLst/>
              </a:rPr>
              <a:t> sub-</a:t>
            </a:r>
            <a:r>
              <a:rPr lang="es-ES" err="1">
                <a:effectLst/>
              </a:rPr>
              <a:t>assembly</a:t>
            </a:r>
            <a:r>
              <a:rPr lang="es-ES">
                <a:effectLst/>
              </a:rPr>
              <a:t>. As </a:t>
            </a:r>
            <a:r>
              <a:rPr lang="es-ES" err="1">
                <a:effectLst/>
              </a:rPr>
              <a:t>it</a:t>
            </a:r>
            <a:r>
              <a:rPr lang="es-ES">
                <a:effectLst/>
              </a:rPr>
              <a:t> can be </a:t>
            </a:r>
            <a:r>
              <a:rPr lang="es-ES" err="1">
                <a:effectLst/>
              </a:rPr>
              <a:t>seen</a:t>
            </a:r>
            <a:r>
              <a:rPr lang="es-ES">
                <a:effectLst/>
              </a:rPr>
              <a:t> </a:t>
            </a:r>
            <a:r>
              <a:rPr lang="es-ES" err="1">
                <a:effectLst/>
              </a:rPr>
              <a:t>on</a:t>
            </a:r>
            <a:r>
              <a:rPr lang="es-ES">
                <a:effectLst/>
              </a:rPr>
              <a:t> </a:t>
            </a:r>
            <a:r>
              <a:rPr lang="es-ES" err="1">
                <a:effectLst/>
              </a:rPr>
              <a:t>the</a:t>
            </a:r>
            <a:r>
              <a:rPr lang="es-ES">
                <a:effectLst/>
              </a:rPr>
              <a:t> </a:t>
            </a:r>
            <a:r>
              <a:rPr lang="es-ES" err="1">
                <a:effectLst/>
              </a:rPr>
              <a:t>table</a:t>
            </a:r>
            <a:r>
              <a:rPr lang="es-ES">
                <a:effectLst/>
              </a:rPr>
              <a:t> </a:t>
            </a:r>
            <a:r>
              <a:rPr lang="es-ES" err="1">
                <a:effectLst/>
              </a:rPr>
              <a:t>below</a:t>
            </a:r>
            <a:r>
              <a:rPr lang="es-ES">
                <a:effectLst/>
              </a:rPr>
              <a:t>, </a:t>
            </a:r>
            <a:r>
              <a:rPr lang="es-ES" err="1">
                <a:effectLst/>
              </a:rPr>
              <a:t>this</a:t>
            </a:r>
            <a:r>
              <a:rPr lang="es-ES">
                <a:effectLst/>
              </a:rPr>
              <a:t> are </a:t>
            </a:r>
            <a:r>
              <a:rPr lang="es-ES" err="1">
                <a:effectLst/>
              </a:rPr>
              <a:t>the</a:t>
            </a:r>
            <a:r>
              <a:rPr lang="es-ES">
                <a:effectLst/>
              </a:rPr>
              <a:t> </a:t>
            </a:r>
            <a:r>
              <a:rPr lang="es-ES" err="1">
                <a:effectLst/>
              </a:rPr>
              <a:t>weights</a:t>
            </a:r>
            <a:r>
              <a:rPr lang="es-ES">
                <a:effectLst/>
              </a:rPr>
              <a:t> of </a:t>
            </a:r>
            <a:r>
              <a:rPr lang="es-ES" err="1">
                <a:effectLst/>
              </a:rPr>
              <a:t>the</a:t>
            </a:r>
            <a:r>
              <a:rPr lang="es-ES">
                <a:effectLst/>
              </a:rPr>
              <a:t> </a:t>
            </a:r>
            <a:r>
              <a:rPr lang="es-ES" err="1">
                <a:effectLst/>
              </a:rPr>
              <a:t>different</a:t>
            </a:r>
            <a:r>
              <a:rPr lang="es-ES">
                <a:effectLst/>
              </a:rPr>
              <a:t> </a:t>
            </a:r>
            <a:r>
              <a:rPr lang="es-ES" err="1">
                <a:effectLst/>
              </a:rPr>
              <a:t>components</a:t>
            </a:r>
            <a:r>
              <a:rPr lang="es-ES">
                <a:effectLst/>
              </a:rPr>
              <a:t> </a:t>
            </a:r>
            <a:r>
              <a:rPr lang="es-ES" err="1">
                <a:effectLst/>
              </a:rPr>
              <a:t>from</a:t>
            </a:r>
            <a:r>
              <a:rPr lang="es-ES">
                <a:effectLst/>
              </a:rPr>
              <a:t> </a:t>
            </a:r>
            <a:r>
              <a:rPr lang="es-ES" err="1">
                <a:effectLst/>
              </a:rPr>
              <a:t>the</a:t>
            </a:r>
            <a:r>
              <a:rPr lang="es-ES">
                <a:effectLst/>
              </a:rPr>
              <a:t> </a:t>
            </a:r>
            <a:r>
              <a:rPr lang="es-ES" err="1">
                <a:effectLst/>
              </a:rPr>
              <a:t>quadcopter</a:t>
            </a:r>
            <a:r>
              <a:rPr lang="es-ES">
                <a:effectLst/>
              </a:rPr>
              <a:t>, </a:t>
            </a:r>
            <a:r>
              <a:rPr lang="es-ES" err="1">
                <a:effectLst/>
              </a:rPr>
              <a:t>leaving</a:t>
            </a:r>
            <a:r>
              <a:rPr lang="es-ES">
                <a:effectLst/>
              </a:rPr>
              <a:t> </a:t>
            </a:r>
            <a:r>
              <a:rPr lang="es-ES" err="1">
                <a:effectLst/>
              </a:rPr>
              <a:t>our</a:t>
            </a:r>
            <a:r>
              <a:rPr lang="es-ES">
                <a:effectLst/>
              </a:rPr>
              <a:t> </a:t>
            </a:r>
            <a:r>
              <a:rPr lang="es-ES" err="1">
                <a:effectLst/>
              </a:rPr>
              <a:t>drone</a:t>
            </a:r>
            <a:r>
              <a:rPr lang="es-ES">
                <a:effectLst/>
              </a:rPr>
              <a:t> </a:t>
            </a:r>
            <a:r>
              <a:rPr lang="es-ES" err="1">
                <a:effectLst/>
              </a:rPr>
              <a:t>with</a:t>
            </a:r>
            <a:r>
              <a:rPr lang="es-ES">
                <a:effectLst/>
              </a:rPr>
              <a:t> </a:t>
            </a:r>
            <a:r>
              <a:rPr lang="es-ES" err="1">
                <a:effectLst/>
              </a:rPr>
              <a:t>an</a:t>
            </a:r>
            <a:r>
              <a:rPr lang="es-ES">
                <a:effectLst/>
              </a:rPr>
              <a:t> </a:t>
            </a:r>
            <a:r>
              <a:rPr lang="es-ES" err="1">
                <a:effectLst/>
              </a:rPr>
              <a:t>Initial</a:t>
            </a:r>
            <a:r>
              <a:rPr lang="es-ES">
                <a:effectLst/>
              </a:rPr>
              <a:t> </a:t>
            </a:r>
            <a:r>
              <a:rPr lang="es-ES" err="1">
                <a:effectLst/>
              </a:rPr>
              <a:t>Weight</a:t>
            </a:r>
            <a:r>
              <a:rPr lang="es-ES">
                <a:effectLst/>
              </a:rPr>
              <a:t> </a:t>
            </a:r>
            <a:r>
              <a:rPr lang="es-ES" err="1">
                <a:effectLst/>
              </a:rPr>
              <a:t>Estimation</a:t>
            </a:r>
            <a:r>
              <a:rPr lang="es-ES">
                <a:effectLst/>
              </a:rPr>
              <a:t> of 3 and a </a:t>
            </a:r>
            <a:r>
              <a:rPr lang="es-ES" err="1">
                <a:effectLst/>
              </a:rPr>
              <a:t>half</a:t>
            </a:r>
            <a:r>
              <a:rPr lang="es-ES">
                <a:effectLst/>
              </a:rPr>
              <a:t> kilos </a:t>
            </a:r>
            <a:r>
              <a:rPr lang="es-ES" err="1">
                <a:effectLst/>
              </a:rPr>
              <a:t>approximately</a:t>
            </a:r>
            <a:r>
              <a:rPr lang="es-ES">
                <a:effectLst/>
              </a:rPr>
              <a:t>.</a:t>
            </a:r>
            <a:endParaRPr lang="es-ES"/>
          </a:p>
        </p:txBody>
      </p:sp>
      <p:sp>
        <p:nvSpPr>
          <p:cNvPr id="4" name="Marcador de número de diapositiva 3"/>
          <p:cNvSpPr>
            <a:spLocks noGrp="1"/>
          </p:cNvSpPr>
          <p:nvPr>
            <p:ph type="sldNum" sz="quarter" idx="5"/>
          </p:nvPr>
        </p:nvSpPr>
        <p:spPr/>
        <p:txBody>
          <a:bodyPr/>
          <a:lstStyle/>
          <a:p>
            <a:fld id="{D363851C-C6B8-6243-8DBE-E6CA957DDF9F}" type="slidenum">
              <a:rPr lang="en-US" smtClean="0"/>
              <a:t>15</a:t>
            </a:fld>
            <a:endParaRPr lang="en-US"/>
          </a:p>
        </p:txBody>
      </p:sp>
    </p:spTree>
    <p:extLst>
      <p:ext uri="{BB962C8B-B14F-4D97-AF65-F5344CB8AC3E}">
        <p14:creationId xmlns:p14="http://schemas.microsoft.com/office/powerpoint/2010/main" val="3258466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Simulation will be used throughout this whole project. For this section I will be starting with the advantages of using Simulation:</a:t>
            </a:r>
          </a:p>
          <a:p>
            <a:pPr marL="171450" indent="-171450">
              <a:buFontTx/>
              <a:buChar char="-"/>
            </a:pPr>
            <a:r>
              <a:rPr lang="en-GB"/>
              <a:t>Using simulation is much cheaper than conducting lots of practical tests and much less time consuming, both of which are restrictors for us in this project</a:t>
            </a:r>
          </a:p>
          <a:p>
            <a:pPr marL="171450" indent="-171450">
              <a:buFontTx/>
              <a:buChar char="-"/>
            </a:pPr>
            <a:r>
              <a:rPr lang="en-GB"/>
              <a:t>Gaining numerical results allows better decision making during the design process such as the required size of the propellor blades in order to produce enough thrust</a:t>
            </a:r>
          </a:p>
          <a:p>
            <a:pPr marL="171450" indent="-171450">
              <a:buFontTx/>
              <a:buChar char="-"/>
            </a:pPr>
            <a:r>
              <a:rPr lang="en-GB"/>
              <a:t>Sustainability also plays a big role in today's world of engineering. Using simulation allows less materials to be used during testing, for example this could be the use of components such as non-recyclable batteries being used in physical testing however using simulation avoids that entirely.</a:t>
            </a:r>
          </a:p>
          <a:p>
            <a:pPr marL="171450" indent="-171450">
              <a:buFontTx/>
              <a:buChar char="-"/>
            </a:pPr>
            <a:endParaRPr lang="en-GB"/>
          </a:p>
          <a:p>
            <a:pPr marL="0" indent="0">
              <a:buFontTx/>
              <a:buNone/>
            </a:pPr>
            <a:r>
              <a:rPr lang="en-GB"/>
              <a:t>The tools that will be used for simulation will be both MATLAB and Simulink:</a:t>
            </a:r>
          </a:p>
          <a:p>
            <a:pPr marL="0" indent="0">
              <a:buFontTx/>
              <a:buNone/>
            </a:pPr>
            <a:endParaRPr lang="en-GB"/>
          </a:p>
          <a:p>
            <a:pPr marL="0" indent="0">
              <a:buFontTx/>
              <a:buNone/>
            </a:pPr>
            <a:r>
              <a:rPr lang="en-GB"/>
              <a:t>- MATLAB has already been used utilising rotorcraft momentum theory to estimate the thrust produced by the 4 rotors of the quadcopter which will be presented on the next slide. MATLAB can also be used in conjunction with Simulink to analyse the data outputs that the Simulink model provides.</a:t>
            </a:r>
          </a:p>
          <a:p>
            <a:pPr marL="0" indent="0">
              <a:buFontTx/>
              <a:buNone/>
            </a:pPr>
            <a:endParaRPr lang="en-GB"/>
          </a:p>
          <a:p>
            <a:pPr marL="171450" indent="-171450">
              <a:buFontTx/>
              <a:buChar char="-"/>
            </a:pPr>
            <a:r>
              <a:rPr lang="en-GB"/>
              <a:t>Simulink will allow the 4 rotors to be modelled separately with better fidelity than that of the results of the initial momentum theory calculations. PID controllers can also be implemented and easily tuned in Simulink for precise control of the individual motors during flight to prevent the quadcopter from becoming unstable and potentially crashing. Furthermore, the stability of the aircraft can be further tested by implementing external forces such as wind into the model to see what the limits of the quadcopter are.</a:t>
            </a:r>
          </a:p>
        </p:txBody>
      </p:sp>
      <p:sp>
        <p:nvSpPr>
          <p:cNvPr id="4" name="Slide Number Placeholder 3"/>
          <p:cNvSpPr>
            <a:spLocks noGrp="1"/>
          </p:cNvSpPr>
          <p:nvPr>
            <p:ph type="sldNum" sz="quarter" idx="5"/>
          </p:nvPr>
        </p:nvSpPr>
        <p:spPr/>
        <p:txBody>
          <a:bodyPr/>
          <a:lstStyle/>
          <a:p>
            <a:fld id="{D363851C-C6B8-6243-8DBE-E6CA957DDF9F}" type="slidenum">
              <a:rPr lang="en-US" smtClean="0"/>
              <a:t>16</a:t>
            </a:fld>
            <a:endParaRPr lang="en-US"/>
          </a:p>
        </p:txBody>
      </p:sp>
    </p:spTree>
    <p:extLst>
      <p:ext uri="{BB962C8B-B14F-4D97-AF65-F5344CB8AC3E}">
        <p14:creationId xmlns:p14="http://schemas.microsoft.com/office/powerpoint/2010/main" val="1816881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Using momentum theory, the thrust of the quadcopter has been calculated based off the components the avionics team have currently opted for. Through a few simple steps, the thrust was calculated to be 73N. In comparison to the quadcopters weight, it has a factor of safety of approximately 2 leaving us with a large margin before the UAV would theoretically be unable to take-off due to the weight overpowering the thrust produced.</a:t>
            </a:r>
          </a:p>
          <a:p>
            <a:endParaRPr lang="en-GB"/>
          </a:p>
          <a:p>
            <a:r>
              <a:rPr lang="en-GB"/>
              <a:t>There are two main assumptions in this momentum theory analysis. The first being the figure of merit of the system, this is essentially the efficiency of the rotors. At this stage, the efficiency has been taken as 60%.</a:t>
            </a:r>
          </a:p>
          <a:p>
            <a:endParaRPr lang="en-GB"/>
          </a:p>
          <a:p>
            <a:r>
              <a:rPr lang="en-GB"/>
              <a:t>The next assumption is the air density. Due to the aircraft flying at a minimum of 30m and maximum of 120m as stated by the requirements, the air density has been taken as standard ISA at sea level, as this distance above sea level is not enough for the air density to have any real effect on the rotor's efficiencies.</a:t>
            </a:r>
          </a:p>
          <a:p>
            <a:endParaRPr lang="en-GB"/>
          </a:p>
          <a:p>
            <a:r>
              <a:rPr lang="en-GB"/>
              <a:t>Due to these assumptions, this factor of safety is only an estimate however it is a good starting point.</a:t>
            </a:r>
          </a:p>
        </p:txBody>
      </p:sp>
      <p:sp>
        <p:nvSpPr>
          <p:cNvPr id="4" name="Slide Number Placeholder 3"/>
          <p:cNvSpPr>
            <a:spLocks noGrp="1"/>
          </p:cNvSpPr>
          <p:nvPr>
            <p:ph type="sldNum" sz="quarter" idx="5"/>
          </p:nvPr>
        </p:nvSpPr>
        <p:spPr/>
        <p:txBody>
          <a:bodyPr/>
          <a:lstStyle/>
          <a:p>
            <a:fld id="{D363851C-C6B8-6243-8DBE-E6CA957DDF9F}" type="slidenum">
              <a:rPr lang="en-US" smtClean="0"/>
              <a:t>17</a:t>
            </a:fld>
            <a:endParaRPr lang="en-US"/>
          </a:p>
        </p:txBody>
      </p:sp>
    </p:spTree>
    <p:extLst>
      <p:ext uri="{BB962C8B-B14F-4D97-AF65-F5344CB8AC3E}">
        <p14:creationId xmlns:p14="http://schemas.microsoft.com/office/powerpoint/2010/main" val="3326555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36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7B38B3-13B5-004E-989D-87424C1254F7}"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E2015-5B0A-B64E-A4F8-D9CE8B659446}" type="slidenum">
              <a:rPr lang="en-US" smtClean="0"/>
              <a:t>‹#›</a:t>
            </a:fld>
            <a:endParaRPr lang="en-US"/>
          </a:p>
        </p:txBody>
      </p:sp>
    </p:spTree>
    <p:extLst>
      <p:ext uri="{BB962C8B-B14F-4D97-AF65-F5344CB8AC3E}">
        <p14:creationId xmlns:p14="http://schemas.microsoft.com/office/powerpoint/2010/main" val="2138964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1762454"/>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9" y="3610303"/>
            <a:ext cx="3930648" cy="225074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7B38B3-13B5-004E-989D-87424C1254F7}" type="datetimeFigureOut">
              <a:rPr lang="en-US" smtClean="0"/>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E2015-5B0A-B64E-A4F8-D9CE8B659446}" type="slidenum">
              <a:rPr lang="en-US" smtClean="0"/>
              <a:t>‹#›</a:t>
            </a:fld>
            <a:endParaRPr lang="en-US"/>
          </a:p>
        </p:txBody>
      </p:sp>
    </p:spTree>
    <p:extLst>
      <p:ext uri="{BB962C8B-B14F-4D97-AF65-F5344CB8AC3E}">
        <p14:creationId xmlns:p14="http://schemas.microsoft.com/office/powerpoint/2010/main" val="912038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7B38B3-13B5-004E-989D-87424C1254F7}"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E2015-5B0A-B64E-A4F8-D9CE8B659446}" type="slidenum">
              <a:rPr lang="en-US" smtClean="0"/>
              <a:t>‹#›</a:t>
            </a:fld>
            <a:endParaRPr lang="en-US"/>
          </a:p>
        </p:txBody>
      </p:sp>
    </p:spTree>
    <p:extLst>
      <p:ext uri="{BB962C8B-B14F-4D97-AF65-F5344CB8AC3E}">
        <p14:creationId xmlns:p14="http://schemas.microsoft.com/office/powerpoint/2010/main" val="20338942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sz="3600"/>
            </a:lvl1pPr>
          </a:lstStyle>
          <a:p>
            <a:r>
              <a:rPr lang="en-US"/>
              <a:t>Click to edit Master title style</a:t>
            </a:r>
          </a:p>
        </p:txBody>
      </p:sp>
      <p:sp>
        <p:nvSpPr>
          <p:cNvPr id="3" name="Vertical Text Placeholder 2"/>
          <p:cNvSpPr>
            <a:spLocks noGrp="1"/>
          </p:cNvSpPr>
          <p:nvPr>
            <p:ph type="body" orient="vert" idx="1"/>
          </p:nvPr>
        </p:nvSpPr>
        <p:spPr>
          <a:xfrm>
            <a:off x="838200" y="1923393"/>
            <a:ext cx="7734300" cy="42535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7B38B3-13B5-004E-989D-87424C1254F7}"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E2015-5B0A-B64E-A4F8-D9CE8B659446}" type="slidenum">
              <a:rPr lang="en-US" smtClean="0"/>
              <a:t>‹#›</a:t>
            </a:fld>
            <a:endParaRPr lang="en-US"/>
          </a:p>
        </p:txBody>
      </p:sp>
    </p:spTree>
    <p:extLst>
      <p:ext uri="{BB962C8B-B14F-4D97-AF65-F5344CB8AC3E}">
        <p14:creationId xmlns:p14="http://schemas.microsoft.com/office/powerpoint/2010/main" val="15143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7B38B3-13B5-004E-989D-87424C1254F7}" type="datetimeFigureOut">
              <a:rPr lang="en-US" smtClean="0"/>
              <a:t>10/18/2024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DE2015-5B0A-B64E-A4F8-D9CE8B659446}" type="slidenum">
              <a:rPr lang="en-US" smtClean="0"/>
              <a:t>‹#›</a:t>
            </a:fld>
            <a:endParaRPr lang="en-US"/>
          </a:p>
        </p:txBody>
      </p:sp>
    </p:spTree>
    <p:extLst>
      <p:ext uri="{BB962C8B-B14F-4D97-AF65-F5344CB8AC3E}">
        <p14:creationId xmlns:p14="http://schemas.microsoft.com/office/powerpoint/2010/main" val="1096766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36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7B38B3-13B5-004E-989D-87424C1254F7}"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E2015-5B0A-B64E-A4F8-D9CE8B659446}" type="slidenum">
              <a:rPr lang="en-US" smtClean="0"/>
              <a:t>‹#›</a:t>
            </a:fld>
            <a:endParaRPr lang="en-US"/>
          </a:p>
        </p:txBody>
      </p:sp>
    </p:spTree>
    <p:extLst>
      <p:ext uri="{BB962C8B-B14F-4D97-AF65-F5344CB8AC3E}">
        <p14:creationId xmlns:p14="http://schemas.microsoft.com/office/powerpoint/2010/main" val="1762617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7B38B3-13B5-004E-989D-87424C1254F7}"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E2015-5B0A-B64E-A4F8-D9CE8B659446}" type="slidenum">
              <a:rPr lang="en-US" smtClean="0"/>
              <a:t>‹#›</a:t>
            </a:fld>
            <a:endParaRPr lang="en-US"/>
          </a:p>
        </p:txBody>
      </p:sp>
    </p:spTree>
    <p:extLst>
      <p:ext uri="{BB962C8B-B14F-4D97-AF65-F5344CB8AC3E}">
        <p14:creationId xmlns:p14="http://schemas.microsoft.com/office/powerpoint/2010/main" val="1469803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7B38B3-13B5-004E-989D-87424C1254F7}"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E2015-5B0A-B64E-A4F8-D9CE8B659446}" type="slidenum">
              <a:rPr lang="en-US" smtClean="0"/>
              <a:t>‹#›</a:t>
            </a:fld>
            <a:endParaRPr lang="en-US"/>
          </a:p>
        </p:txBody>
      </p:sp>
    </p:spTree>
    <p:extLst>
      <p:ext uri="{BB962C8B-B14F-4D97-AF65-F5344CB8AC3E}">
        <p14:creationId xmlns:p14="http://schemas.microsoft.com/office/powerpoint/2010/main" val="37427347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7B38B3-13B5-004E-989D-87424C1254F7}" type="datetimeFigureOut">
              <a:rPr lang="en-US" smtClean="0"/>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E2015-5B0A-B64E-A4F8-D9CE8B659446}" type="slidenum">
              <a:rPr lang="en-US" smtClean="0"/>
              <a:t>‹#›</a:t>
            </a:fld>
            <a:endParaRPr lang="en-US"/>
          </a:p>
        </p:txBody>
      </p:sp>
    </p:spTree>
    <p:extLst>
      <p:ext uri="{BB962C8B-B14F-4D97-AF65-F5344CB8AC3E}">
        <p14:creationId xmlns:p14="http://schemas.microsoft.com/office/powerpoint/2010/main" val="20059135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7B38B3-13B5-004E-989D-87424C1254F7}" type="datetimeFigureOut">
              <a:rPr lang="en-US" smtClean="0"/>
              <a:t>10/18/2024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DE2015-5B0A-B64E-A4F8-D9CE8B659446}" type="slidenum">
              <a:rPr lang="en-US" smtClean="0"/>
              <a:t>‹#›</a:t>
            </a:fld>
            <a:endParaRPr lang="en-US"/>
          </a:p>
        </p:txBody>
      </p:sp>
    </p:spTree>
    <p:extLst>
      <p:ext uri="{BB962C8B-B14F-4D97-AF65-F5344CB8AC3E}">
        <p14:creationId xmlns:p14="http://schemas.microsoft.com/office/powerpoint/2010/main" val="2825035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7B38B3-13B5-004E-989D-87424C1254F7}" type="datetimeFigureOut">
              <a:rPr lang="en-US" smtClean="0"/>
              <a:t>10/18/2024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DE2015-5B0A-B64E-A4F8-D9CE8B659446}" type="slidenum">
              <a:rPr lang="en-US" smtClean="0"/>
              <a:t>‹#›</a:t>
            </a:fld>
            <a:endParaRPr lang="en-US"/>
          </a:p>
        </p:txBody>
      </p:sp>
    </p:spTree>
    <p:extLst>
      <p:ext uri="{BB962C8B-B14F-4D97-AF65-F5344CB8AC3E}">
        <p14:creationId xmlns:p14="http://schemas.microsoft.com/office/powerpoint/2010/main" val="1416021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7B38B3-13B5-004E-989D-87424C1254F7}"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E2015-5B0A-B64E-A4F8-D9CE8B659446}" type="slidenum">
              <a:rPr lang="en-US" smtClean="0"/>
              <a:t>‹#›</a:t>
            </a:fld>
            <a:endParaRPr lang="en-US"/>
          </a:p>
        </p:txBody>
      </p:sp>
      <p:pic>
        <p:nvPicPr>
          <p:cNvPr id="7" name="Content Placeholder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0471" y="533333"/>
            <a:ext cx="3118657" cy="801627"/>
          </a:xfrm>
          <a:prstGeom prst="rect">
            <a:avLst/>
          </a:prstGeom>
        </p:spPr>
      </p:pic>
    </p:spTree>
    <p:extLst>
      <p:ext uri="{BB962C8B-B14F-4D97-AF65-F5344CB8AC3E}">
        <p14:creationId xmlns:p14="http://schemas.microsoft.com/office/powerpoint/2010/main" val="7057142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89504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87533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7B38B3-13B5-004E-989D-87424C1254F7}" type="datetimeFigureOut">
              <a:rPr lang="en-US" smtClean="0"/>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E2015-5B0A-B64E-A4F8-D9CE8B659446}" type="slidenum">
              <a:rPr lang="en-US" smtClean="0"/>
              <a:t>‹#›</a:t>
            </a:fld>
            <a:endParaRPr lang="en-US"/>
          </a:p>
        </p:txBody>
      </p:sp>
    </p:spTree>
    <p:extLst>
      <p:ext uri="{BB962C8B-B14F-4D97-AF65-F5344CB8AC3E}">
        <p14:creationId xmlns:p14="http://schemas.microsoft.com/office/powerpoint/2010/main" val="29483101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7B38B3-13B5-004E-989D-87424C1254F7}" type="datetimeFigureOut">
              <a:rPr lang="en-US" smtClean="0"/>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E2015-5B0A-B64E-A4F8-D9CE8B659446}" type="slidenum">
              <a:rPr lang="en-US" smtClean="0"/>
              <a:t>‹#›</a:t>
            </a:fld>
            <a:endParaRPr lang="en-US"/>
          </a:p>
        </p:txBody>
      </p:sp>
    </p:spTree>
    <p:extLst>
      <p:ext uri="{BB962C8B-B14F-4D97-AF65-F5344CB8AC3E}">
        <p14:creationId xmlns:p14="http://schemas.microsoft.com/office/powerpoint/2010/main" val="16863762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7B38B3-13B5-004E-989D-87424C1254F7}"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E2015-5B0A-B64E-A4F8-D9CE8B659446}" type="slidenum">
              <a:rPr lang="en-US" smtClean="0"/>
              <a:t>‹#›</a:t>
            </a:fld>
            <a:endParaRPr lang="en-US"/>
          </a:p>
        </p:txBody>
      </p:sp>
    </p:spTree>
    <p:extLst>
      <p:ext uri="{BB962C8B-B14F-4D97-AF65-F5344CB8AC3E}">
        <p14:creationId xmlns:p14="http://schemas.microsoft.com/office/powerpoint/2010/main" val="605394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7B38B3-13B5-004E-989D-87424C1254F7}"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E2015-5B0A-B64E-A4F8-D9CE8B659446}" type="slidenum">
              <a:rPr lang="en-US" smtClean="0"/>
              <a:t>‹#›</a:t>
            </a:fld>
            <a:endParaRPr lang="en-US"/>
          </a:p>
        </p:txBody>
      </p:sp>
    </p:spTree>
    <p:extLst>
      <p:ext uri="{BB962C8B-B14F-4D97-AF65-F5344CB8AC3E}">
        <p14:creationId xmlns:p14="http://schemas.microsoft.com/office/powerpoint/2010/main" val="17402555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7B38B3-13B5-004E-989D-87424C1254F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E2015-5B0A-B64E-A4F8-D9CE8B65944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11840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7B38B3-13B5-004E-989D-87424C1254F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E2015-5B0A-B64E-A4F8-D9CE8B65944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5394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7B38B3-13B5-004E-989D-87424C1254F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E2015-5B0A-B64E-A4F8-D9CE8B65944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0855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7B38B3-13B5-004E-989D-87424C1254F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E2015-5B0A-B64E-A4F8-D9CE8B65944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258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7B38B3-13B5-004E-989D-87424C1254F7}"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E2015-5B0A-B64E-A4F8-D9CE8B659446}" type="slidenum">
              <a:rPr lang="en-US" smtClean="0"/>
              <a:t>‹#›</a:t>
            </a:fld>
            <a:endParaRPr lang="en-US"/>
          </a:p>
        </p:txBody>
      </p:sp>
    </p:spTree>
    <p:extLst>
      <p:ext uri="{BB962C8B-B14F-4D97-AF65-F5344CB8AC3E}">
        <p14:creationId xmlns:p14="http://schemas.microsoft.com/office/powerpoint/2010/main" val="3873518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7B38B3-13B5-004E-989D-87424C1254F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E2015-5B0A-B64E-A4F8-D9CE8B65944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21807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7B38B3-13B5-004E-989D-87424C1254F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E2015-5B0A-B64E-A4F8-D9CE8B65944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19569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38189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20142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7B38B3-13B5-004E-989D-87424C1254F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E2015-5B0A-B64E-A4F8-D9CE8B65944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9070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7B38B3-13B5-004E-989D-87424C1254F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E2015-5B0A-B64E-A4F8-D9CE8B65944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73489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7B38B3-13B5-004E-989D-87424C1254F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E2015-5B0A-B64E-A4F8-D9CE8B65944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49652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7B38B3-13B5-004E-989D-87424C1254F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E2015-5B0A-B64E-A4F8-D9CE8B65944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97509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7B38B3-13B5-004E-989D-87424C1254F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E2015-5B0A-B64E-A4F8-D9CE8B65944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10970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7B38B3-13B5-004E-989D-87424C1254F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E2015-5B0A-B64E-A4F8-D9CE8B65944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165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7B38B3-13B5-004E-989D-87424C1254F7}" type="datetimeFigureOut">
              <a:rPr lang="en-US" smtClean="0"/>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E2015-5B0A-B64E-A4F8-D9CE8B659446}" type="slidenum">
              <a:rPr lang="en-US" smtClean="0"/>
              <a:t>‹#›</a:t>
            </a:fld>
            <a:endParaRPr lang="en-US"/>
          </a:p>
        </p:txBody>
      </p:sp>
    </p:spTree>
    <p:extLst>
      <p:ext uri="{BB962C8B-B14F-4D97-AF65-F5344CB8AC3E}">
        <p14:creationId xmlns:p14="http://schemas.microsoft.com/office/powerpoint/2010/main" val="11991887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7B38B3-13B5-004E-989D-87424C1254F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E2015-5B0A-B64E-A4F8-D9CE8B65944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2357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7B38B3-13B5-004E-989D-87424C1254F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E2015-5B0A-B64E-A4F8-D9CE8B65944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7222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7B38B3-13B5-004E-989D-87424C1254F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E2015-5B0A-B64E-A4F8-D9CE8B65944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18938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7B38B3-13B5-004E-989D-87424C1254F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E2015-5B0A-B64E-A4F8-D9CE8B65944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7070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30298637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7B38B3-13B5-004E-989D-87424C1254F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E2015-5B0A-B64E-A4F8-D9CE8B65944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6108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7B38B3-13B5-004E-989D-87424C1254F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E2015-5B0A-B64E-A4F8-D9CE8B65944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94217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7B38B3-13B5-004E-989D-87424C1254F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E2015-5B0A-B64E-A4F8-D9CE8B65944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25423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sz="3600"/>
            </a:lvl1pPr>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7B38B3-13B5-004E-989D-87424C1254F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E2015-5B0A-B64E-A4F8-D9CE8B65944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7177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B83C9-7EB0-104A-7823-844429FF17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56E7D18-01E5-4FB1-3DEA-232DD26BA4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34303E6-FAA8-8A1D-FF67-80FFEE9A0821}"/>
              </a:ext>
            </a:extLst>
          </p:cNvPr>
          <p:cNvSpPr>
            <a:spLocks noGrp="1"/>
          </p:cNvSpPr>
          <p:nvPr>
            <p:ph type="dt" sz="half" idx="10"/>
          </p:nvPr>
        </p:nvSpPr>
        <p:spPr/>
        <p:txBody>
          <a:bodyPr/>
          <a:lstStyle/>
          <a:p>
            <a:fld id="{647F1F37-560B-4698-B1C1-02FB2A8324AC}" type="datetimeFigureOut">
              <a:rPr lang="en-GB" smtClean="0"/>
              <a:t>18/10/2024</a:t>
            </a:fld>
            <a:endParaRPr lang="en-GB"/>
          </a:p>
        </p:txBody>
      </p:sp>
      <p:sp>
        <p:nvSpPr>
          <p:cNvPr id="5" name="Footer Placeholder 4">
            <a:extLst>
              <a:ext uri="{FF2B5EF4-FFF2-40B4-BE49-F238E27FC236}">
                <a16:creationId xmlns:a16="http://schemas.microsoft.com/office/drawing/2014/main" id="{979CB302-A2B0-B65B-A66C-08B5A3CBA1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20CF5E8-DBDF-DDE0-8F0E-6CB5689C68D0}"/>
              </a:ext>
            </a:extLst>
          </p:cNvPr>
          <p:cNvSpPr>
            <a:spLocks noGrp="1"/>
          </p:cNvSpPr>
          <p:nvPr>
            <p:ph type="sldNum" sz="quarter" idx="12"/>
          </p:nvPr>
        </p:nvSpPr>
        <p:spPr/>
        <p:txBody>
          <a:bodyPr/>
          <a:lstStyle/>
          <a:p>
            <a:fld id="{9F3BC071-B65A-4934-A219-94FADAD58D8D}" type="slidenum">
              <a:rPr lang="en-GB" smtClean="0"/>
              <a:t>‹#›</a:t>
            </a:fld>
            <a:endParaRPr lang="en-GB"/>
          </a:p>
        </p:txBody>
      </p:sp>
    </p:spTree>
    <p:extLst>
      <p:ext uri="{BB962C8B-B14F-4D97-AF65-F5344CB8AC3E}">
        <p14:creationId xmlns:p14="http://schemas.microsoft.com/office/powerpoint/2010/main" val="2645521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7B38B3-13B5-004E-989D-87424C1254F7}" type="datetimeFigureOut">
              <a:rPr lang="en-US" smtClean="0"/>
              <a:t>10/18/2024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DE2015-5B0A-B64E-A4F8-D9CE8B659446}" type="slidenum">
              <a:rPr lang="en-US" smtClean="0"/>
              <a:t>‹#›</a:t>
            </a:fld>
            <a:endParaRPr lang="en-US"/>
          </a:p>
        </p:txBody>
      </p:sp>
    </p:spTree>
    <p:extLst>
      <p:ext uri="{BB962C8B-B14F-4D97-AF65-F5344CB8AC3E}">
        <p14:creationId xmlns:p14="http://schemas.microsoft.com/office/powerpoint/2010/main" val="6307563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DA699-6742-913C-9CD0-282110DDE6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A7133A0-065E-E999-8309-1CCB7B51DE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6DEC46-E883-A359-17BD-6306F43BDF59}"/>
              </a:ext>
            </a:extLst>
          </p:cNvPr>
          <p:cNvSpPr>
            <a:spLocks noGrp="1"/>
          </p:cNvSpPr>
          <p:nvPr>
            <p:ph type="dt" sz="half" idx="10"/>
          </p:nvPr>
        </p:nvSpPr>
        <p:spPr/>
        <p:txBody>
          <a:bodyPr/>
          <a:lstStyle/>
          <a:p>
            <a:fld id="{647F1F37-560B-4698-B1C1-02FB2A8324AC}" type="datetimeFigureOut">
              <a:rPr lang="en-GB" smtClean="0"/>
              <a:t>18/10/2024</a:t>
            </a:fld>
            <a:endParaRPr lang="en-GB"/>
          </a:p>
        </p:txBody>
      </p:sp>
      <p:sp>
        <p:nvSpPr>
          <p:cNvPr id="5" name="Footer Placeholder 4">
            <a:extLst>
              <a:ext uri="{FF2B5EF4-FFF2-40B4-BE49-F238E27FC236}">
                <a16:creationId xmlns:a16="http://schemas.microsoft.com/office/drawing/2014/main" id="{FDB4E41C-12E0-A633-5CA0-9DF971D953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1FBB5C-0EFC-8887-8A06-6164D885C054}"/>
              </a:ext>
            </a:extLst>
          </p:cNvPr>
          <p:cNvSpPr>
            <a:spLocks noGrp="1"/>
          </p:cNvSpPr>
          <p:nvPr>
            <p:ph type="sldNum" sz="quarter" idx="12"/>
          </p:nvPr>
        </p:nvSpPr>
        <p:spPr/>
        <p:txBody>
          <a:bodyPr/>
          <a:lstStyle/>
          <a:p>
            <a:fld id="{9F3BC071-B65A-4934-A219-94FADAD58D8D}" type="slidenum">
              <a:rPr lang="en-GB" smtClean="0"/>
              <a:t>‹#›</a:t>
            </a:fld>
            <a:endParaRPr lang="en-GB"/>
          </a:p>
        </p:txBody>
      </p:sp>
    </p:spTree>
    <p:extLst>
      <p:ext uri="{BB962C8B-B14F-4D97-AF65-F5344CB8AC3E}">
        <p14:creationId xmlns:p14="http://schemas.microsoft.com/office/powerpoint/2010/main" val="5689021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7EED9-9A52-6F49-81E0-F7EBA50649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F31A405-3238-231C-68DD-FC7F127558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A93577-8EF4-2C23-7F8B-2C5088ABE3B2}"/>
              </a:ext>
            </a:extLst>
          </p:cNvPr>
          <p:cNvSpPr>
            <a:spLocks noGrp="1"/>
          </p:cNvSpPr>
          <p:nvPr>
            <p:ph type="dt" sz="half" idx="10"/>
          </p:nvPr>
        </p:nvSpPr>
        <p:spPr/>
        <p:txBody>
          <a:bodyPr/>
          <a:lstStyle/>
          <a:p>
            <a:fld id="{647F1F37-560B-4698-B1C1-02FB2A8324AC}" type="datetimeFigureOut">
              <a:rPr lang="en-GB" smtClean="0"/>
              <a:t>18/10/2024</a:t>
            </a:fld>
            <a:endParaRPr lang="en-GB"/>
          </a:p>
        </p:txBody>
      </p:sp>
      <p:sp>
        <p:nvSpPr>
          <p:cNvPr id="5" name="Footer Placeholder 4">
            <a:extLst>
              <a:ext uri="{FF2B5EF4-FFF2-40B4-BE49-F238E27FC236}">
                <a16:creationId xmlns:a16="http://schemas.microsoft.com/office/drawing/2014/main" id="{63E2AB87-62F5-3644-0F6B-F0990C6802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718C20-71D5-0AE5-C84F-927E7D3F6500}"/>
              </a:ext>
            </a:extLst>
          </p:cNvPr>
          <p:cNvSpPr>
            <a:spLocks noGrp="1"/>
          </p:cNvSpPr>
          <p:nvPr>
            <p:ph type="sldNum" sz="quarter" idx="12"/>
          </p:nvPr>
        </p:nvSpPr>
        <p:spPr/>
        <p:txBody>
          <a:bodyPr/>
          <a:lstStyle/>
          <a:p>
            <a:fld id="{9F3BC071-B65A-4934-A219-94FADAD58D8D}" type="slidenum">
              <a:rPr lang="en-GB" smtClean="0"/>
              <a:t>‹#›</a:t>
            </a:fld>
            <a:endParaRPr lang="en-GB"/>
          </a:p>
        </p:txBody>
      </p:sp>
    </p:spTree>
    <p:extLst>
      <p:ext uri="{BB962C8B-B14F-4D97-AF65-F5344CB8AC3E}">
        <p14:creationId xmlns:p14="http://schemas.microsoft.com/office/powerpoint/2010/main" val="22792092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623CA-633A-F6D5-4FAB-40BAFF90BFA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664350-37AD-848A-5AD9-B514A92AD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26D1FD9-C724-A95F-38E1-55A75E8394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4899096-B68B-1472-CA3C-5E4CD7BAA6DB}"/>
              </a:ext>
            </a:extLst>
          </p:cNvPr>
          <p:cNvSpPr>
            <a:spLocks noGrp="1"/>
          </p:cNvSpPr>
          <p:nvPr>
            <p:ph type="dt" sz="half" idx="10"/>
          </p:nvPr>
        </p:nvSpPr>
        <p:spPr/>
        <p:txBody>
          <a:bodyPr/>
          <a:lstStyle/>
          <a:p>
            <a:fld id="{647F1F37-560B-4698-B1C1-02FB2A8324AC}" type="datetimeFigureOut">
              <a:rPr lang="en-GB" smtClean="0"/>
              <a:t>18/10/2024</a:t>
            </a:fld>
            <a:endParaRPr lang="en-GB"/>
          </a:p>
        </p:txBody>
      </p:sp>
      <p:sp>
        <p:nvSpPr>
          <p:cNvPr id="6" name="Footer Placeholder 5">
            <a:extLst>
              <a:ext uri="{FF2B5EF4-FFF2-40B4-BE49-F238E27FC236}">
                <a16:creationId xmlns:a16="http://schemas.microsoft.com/office/drawing/2014/main" id="{84EC2114-F377-416F-7DE9-932CB4E996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AD391E9-0CC8-6C9C-EC56-4B26BB1FD494}"/>
              </a:ext>
            </a:extLst>
          </p:cNvPr>
          <p:cNvSpPr>
            <a:spLocks noGrp="1"/>
          </p:cNvSpPr>
          <p:nvPr>
            <p:ph type="sldNum" sz="quarter" idx="12"/>
          </p:nvPr>
        </p:nvSpPr>
        <p:spPr/>
        <p:txBody>
          <a:bodyPr/>
          <a:lstStyle/>
          <a:p>
            <a:fld id="{9F3BC071-B65A-4934-A219-94FADAD58D8D}" type="slidenum">
              <a:rPr lang="en-GB" smtClean="0"/>
              <a:t>‹#›</a:t>
            </a:fld>
            <a:endParaRPr lang="en-GB"/>
          </a:p>
        </p:txBody>
      </p:sp>
    </p:spTree>
    <p:extLst>
      <p:ext uri="{BB962C8B-B14F-4D97-AF65-F5344CB8AC3E}">
        <p14:creationId xmlns:p14="http://schemas.microsoft.com/office/powerpoint/2010/main" val="33989571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96F3-62F9-B6E6-2935-092CD9AB2F6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53DC030-88D5-05D3-C7A6-44DD74D387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BC94C0-5F90-3182-792F-D793AADB2A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2B85220-6438-E678-A077-2A69836E88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1C1082-C04D-D114-DAA6-4632713B89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42787AB-1615-559D-4BD9-E8F03ED39960}"/>
              </a:ext>
            </a:extLst>
          </p:cNvPr>
          <p:cNvSpPr>
            <a:spLocks noGrp="1"/>
          </p:cNvSpPr>
          <p:nvPr>
            <p:ph type="dt" sz="half" idx="10"/>
          </p:nvPr>
        </p:nvSpPr>
        <p:spPr/>
        <p:txBody>
          <a:bodyPr/>
          <a:lstStyle/>
          <a:p>
            <a:fld id="{647F1F37-560B-4698-B1C1-02FB2A8324AC}" type="datetimeFigureOut">
              <a:rPr lang="en-GB" smtClean="0"/>
              <a:t>18/10/2024</a:t>
            </a:fld>
            <a:endParaRPr lang="en-GB"/>
          </a:p>
        </p:txBody>
      </p:sp>
      <p:sp>
        <p:nvSpPr>
          <p:cNvPr id="8" name="Footer Placeholder 7">
            <a:extLst>
              <a:ext uri="{FF2B5EF4-FFF2-40B4-BE49-F238E27FC236}">
                <a16:creationId xmlns:a16="http://schemas.microsoft.com/office/drawing/2014/main" id="{86ED568C-0330-DD91-676F-25707DEE4B0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5530433-9373-E252-3900-0274D2F4784D}"/>
              </a:ext>
            </a:extLst>
          </p:cNvPr>
          <p:cNvSpPr>
            <a:spLocks noGrp="1"/>
          </p:cNvSpPr>
          <p:nvPr>
            <p:ph type="sldNum" sz="quarter" idx="12"/>
          </p:nvPr>
        </p:nvSpPr>
        <p:spPr/>
        <p:txBody>
          <a:bodyPr/>
          <a:lstStyle/>
          <a:p>
            <a:fld id="{9F3BC071-B65A-4934-A219-94FADAD58D8D}" type="slidenum">
              <a:rPr lang="en-GB" smtClean="0"/>
              <a:t>‹#›</a:t>
            </a:fld>
            <a:endParaRPr lang="en-GB"/>
          </a:p>
        </p:txBody>
      </p:sp>
    </p:spTree>
    <p:extLst>
      <p:ext uri="{BB962C8B-B14F-4D97-AF65-F5344CB8AC3E}">
        <p14:creationId xmlns:p14="http://schemas.microsoft.com/office/powerpoint/2010/main" val="18057759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793A-C067-A6DA-0D2A-412223BC832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349F864-F858-CC33-3B20-93528D3E4578}"/>
              </a:ext>
            </a:extLst>
          </p:cNvPr>
          <p:cNvSpPr>
            <a:spLocks noGrp="1"/>
          </p:cNvSpPr>
          <p:nvPr>
            <p:ph type="dt" sz="half" idx="10"/>
          </p:nvPr>
        </p:nvSpPr>
        <p:spPr/>
        <p:txBody>
          <a:bodyPr/>
          <a:lstStyle/>
          <a:p>
            <a:fld id="{647F1F37-560B-4698-B1C1-02FB2A8324AC}" type="datetimeFigureOut">
              <a:rPr lang="en-GB" smtClean="0"/>
              <a:t>18/10/2024</a:t>
            </a:fld>
            <a:endParaRPr lang="en-GB"/>
          </a:p>
        </p:txBody>
      </p:sp>
      <p:sp>
        <p:nvSpPr>
          <p:cNvPr id="4" name="Footer Placeholder 3">
            <a:extLst>
              <a:ext uri="{FF2B5EF4-FFF2-40B4-BE49-F238E27FC236}">
                <a16:creationId xmlns:a16="http://schemas.microsoft.com/office/drawing/2014/main" id="{D6A5A638-8143-46F0-246D-94153A1B70E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9C821B9-918F-F2D6-C3C5-E97DF61DA9E3}"/>
              </a:ext>
            </a:extLst>
          </p:cNvPr>
          <p:cNvSpPr>
            <a:spLocks noGrp="1"/>
          </p:cNvSpPr>
          <p:nvPr>
            <p:ph type="sldNum" sz="quarter" idx="12"/>
          </p:nvPr>
        </p:nvSpPr>
        <p:spPr/>
        <p:txBody>
          <a:bodyPr/>
          <a:lstStyle/>
          <a:p>
            <a:fld id="{9F3BC071-B65A-4934-A219-94FADAD58D8D}" type="slidenum">
              <a:rPr lang="en-GB" smtClean="0"/>
              <a:t>‹#›</a:t>
            </a:fld>
            <a:endParaRPr lang="en-GB"/>
          </a:p>
        </p:txBody>
      </p:sp>
    </p:spTree>
    <p:extLst>
      <p:ext uri="{BB962C8B-B14F-4D97-AF65-F5344CB8AC3E}">
        <p14:creationId xmlns:p14="http://schemas.microsoft.com/office/powerpoint/2010/main" val="22191064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55C501-1FC8-87AB-20B9-7CE44027A2C8}"/>
              </a:ext>
            </a:extLst>
          </p:cNvPr>
          <p:cNvSpPr>
            <a:spLocks noGrp="1"/>
          </p:cNvSpPr>
          <p:nvPr>
            <p:ph type="dt" sz="half" idx="10"/>
          </p:nvPr>
        </p:nvSpPr>
        <p:spPr/>
        <p:txBody>
          <a:bodyPr/>
          <a:lstStyle/>
          <a:p>
            <a:fld id="{647F1F37-560B-4698-B1C1-02FB2A8324AC}" type="datetimeFigureOut">
              <a:rPr lang="en-GB" smtClean="0"/>
              <a:t>18/10/2024</a:t>
            </a:fld>
            <a:endParaRPr lang="en-GB"/>
          </a:p>
        </p:txBody>
      </p:sp>
      <p:sp>
        <p:nvSpPr>
          <p:cNvPr id="3" name="Footer Placeholder 2">
            <a:extLst>
              <a:ext uri="{FF2B5EF4-FFF2-40B4-BE49-F238E27FC236}">
                <a16:creationId xmlns:a16="http://schemas.microsoft.com/office/drawing/2014/main" id="{AF6095E2-BBAD-79E9-F762-983AD912744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C887A4-70DE-271C-58D5-FD02AD0733F3}"/>
              </a:ext>
            </a:extLst>
          </p:cNvPr>
          <p:cNvSpPr>
            <a:spLocks noGrp="1"/>
          </p:cNvSpPr>
          <p:nvPr>
            <p:ph type="sldNum" sz="quarter" idx="12"/>
          </p:nvPr>
        </p:nvSpPr>
        <p:spPr/>
        <p:txBody>
          <a:bodyPr/>
          <a:lstStyle/>
          <a:p>
            <a:fld id="{9F3BC071-B65A-4934-A219-94FADAD58D8D}" type="slidenum">
              <a:rPr lang="en-GB" smtClean="0"/>
              <a:t>‹#›</a:t>
            </a:fld>
            <a:endParaRPr lang="en-GB"/>
          </a:p>
        </p:txBody>
      </p:sp>
    </p:spTree>
    <p:extLst>
      <p:ext uri="{BB962C8B-B14F-4D97-AF65-F5344CB8AC3E}">
        <p14:creationId xmlns:p14="http://schemas.microsoft.com/office/powerpoint/2010/main" val="8886002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AFD87-F83B-81CD-6004-42DE7CAA55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8E83B2D-840B-5C6C-6CDD-61D76C7072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0982E76-A192-0FB5-0E94-599485630D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4785A0-5F4C-FCAE-DE35-D15CB9D6F5A9}"/>
              </a:ext>
            </a:extLst>
          </p:cNvPr>
          <p:cNvSpPr>
            <a:spLocks noGrp="1"/>
          </p:cNvSpPr>
          <p:nvPr>
            <p:ph type="dt" sz="half" idx="10"/>
          </p:nvPr>
        </p:nvSpPr>
        <p:spPr/>
        <p:txBody>
          <a:bodyPr/>
          <a:lstStyle/>
          <a:p>
            <a:fld id="{647F1F37-560B-4698-B1C1-02FB2A8324AC}" type="datetimeFigureOut">
              <a:rPr lang="en-GB" smtClean="0"/>
              <a:t>18/10/2024</a:t>
            </a:fld>
            <a:endParaRPr lang="en-GB"/>
          </a:p>
        </p:txBody>
      </p:sp>
      <p:sp>
        <p:nvSpPr>
          <p:cNvPr id="6" name="Footer Placeholder 5">
            <a:extLst>
              <a:ext uri="{FF2B5EF4-FFF2-40B4-BE49-F238E27FC236}">
                <a16:creationId xmlns:a16="http://schemas.microsoft.com/office/drawing/2014/main" id="{12E8DD5F-47C4-0E05-5163-16FA564D9A1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EEBFC8-AB65-CCBF-20AC-6961D307135F}"/>
              </a:ext>
            </a:extLst>
          </p:cNvPr>
          <p:cNvSpPr>
            <a:spLocks noGrp="1"/>
          </p:cNvSpPr>
          <p:nvPr>
            <p:ph type="sldNum" sz="quarter" idx="12"/>
          </p:nvPr>
        </p:nvSpPr>
        <p:spPr/>
        <p:txBody>
          <a:bodyPr/>
          <a:lstStyle/>
          <a:p>
            <a:fld id="{9F3BC071-B65A-4934-A219-94FADAD58D8D}" type="slidenum">
              <a:rPr lang="en-GB" smtClean="0"/>
              <a:t>‹#›</a:t>
            </a:fld>
            <a:endParaRPr lang="en-GB"/>
          </a:p>
        </p:txBody>
      </p:sp>
    </p:spTree>
    <p:extLst>
      <p:ext uri="{BB962C8B-B14F-4D97-AF65-F5344CB8AC3E}">
        <p14:creationId xmlns:p14="http://schemas.microsoft.com/office/powerpoint/2010/main" val="12794974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D0BC0-9598-7CAF-3A23-0A93CDE14F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68A459F-CE02-DD15-A90F-AD80423CB2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769998C-91D2-16D4-4EAE-B9C8309D4F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7E637E-0749-C9F8-9A36-72DA49D1DE41}"/>
              </a:ext>
            </a:extLst>
          </p:cNvPr>
          <p:cNvSpPr>
            <a:spLocks noGrp="1"/>
          </p:cNvSpPr>
          <p:nvPr>
            <p:ph type="dt" sz="half" idx="10"/>
          </p:nvPr>
        </p:nvSpPr>
        <p:spPr/>
        <p:txBody>
          <a:bodyPr/>
          <a:lstStyle/>
          <a:p>
            <a:fld id="{647F1F37-560B-4698-B1C1-02FB2A8324AC}" type="datetimeFigureOut">
              <a:rPr lang="en-GB" smtClean="0"/>
              <a:t>18/10/2024</a:t>
            </a:fld>
            <a:endParaRPr lang="en-GB"/>
          </a:p>
        </p:txBody>
      </p:sp>
      <p:sp>
        <p:nvSpPr>
          <p:cNvPr id="6" name="Footer Placeholder 5">
            <a:extLst>
              <a:ext uri="{FF2B5EF4-FFF2-40B4-BE49-F238E27FC236}">
                <a16:creationId xmlns:a16="http://schemas.microsoft.com/office/drawing/2014/main" id="{37EC7810-6AAB-1F75-5B93-7CCF722DBB4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753D2FA-A3A7-1870-763B-36ACD1CE3B2D}"/>
              </a:ext>
            </a:extLst>
          </p:cNvPr>
          <p:cNvSpPr>
            <a:spLocks noGrp="1"/>
          </p:cNvSpPr>
          <p:nvPr>
            <p:ph type="sldNum" sz="quarter" idx="12"/>
          </p:nvPr>
        </p:nvSpPr>
        <p:spPr/>
        <p:txBody>
          <a:bodyPr/>
          <a:lstStyle/>
          <a:p>
            <a:fld id="{9F3BC071-B65A-4934-A219-94FADAD58D8D}" type="slidenum">
              <a:rPr lang="en-GB" smtClean="0"/>
              <a:t>‹#›</a:t>
            </a:fld>
            <a:endParaRPr lang="en-GB"/>
          </a:p>
        </p:txBody>
      </p:sp>
    </p:spTree>
    <p:extLst>
      <p:ext uri="{BB962C8B-B14F-4D97-AF65-F5344CB8AC3E}">
        <p14:creationId xmlns:p14="http://schemas.microsoft.com/office/powerpoint/2010/main" val="40819622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0392-EDE1-7873-B87A-7889CDF91BD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BDFE55D-9CB2-A7D9-2DA0-D70025E2A3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AA1A0A-7964-ABB8-CDC2-33DA84C9C7A9}"/>
              </a:ext>
            </a:extLst>
          </p:cNvPr>
          <p:cNvSpPr>
            <a:spLocks noGrp="1"/>
          </p:cNvSpPr>
          <p:nvPr>
            <p:ph type="dt" sz="half" idx="10"/>
          </p:nvPr>
        </p:nvSpPr>
        <p:spPr/>
        <p:txBody>
          <a:bodyPr/>
          <a:lstStyle/>
          <a:p>
            <a:fld id="{647F1F37-560B-4698-B1C1-02FB2A8324AC}" type="datetimeFigureOut">
              <a:rPr lang="en-GB" smtClean="0"/>
              <a:t>18/10/2024</a:t>
            </a:fld>
            <a:endParaRPr lang="en-GB"/>
          </a:p>
        </p:txBody>
      </p:sp>
      <p:sp>
        <p:nvSpPr>
          <p:cNvPr id="5" name="Footer Placeholder 4">
            <a:extLst>
              <a:ext uri="{FF2B5EF4-FFF2-40B4-BE49-F238E27FC236}">
                <a16:creationId xmlns:a16="http://schemas.microsoft.com/office/drawing/2014/main" id="{72810D01-BFB1-C9AC-9584-910A7CB1DA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5C6FF7-1985-1DE4-4C0C-3B320D2FE9AA}"/>
              </a:ext>
            </a:extLst>
          </p:cNvPr>
          <p:cNvSpPr>
            <a:spLocks noGrp="1"/>
          </p:cNvSpPr>
          <p:nvPr>
            <p:ph type="sldNum" sz="quarter" idx="12"/>
          </p:nvPr>
        </p:nvSpPr>
        <p:spPr/>
        <p:txBody>
          <a:bodyPr/>
          <a:lstStyle/>
          <a:p>
            <a:fld id="{9F3BC071-B65A-4934-A219-94FADAD58D8D}" type="slidenum">
              <a:rPr lang="en-GB" smtClean="0"/>
              <a:t>‹#›</a:t>
            </a:fld>
            <a:endParaRPr lang="en-GB"/>
          </a:p>
        </p:txBody>
      </p:sp>
    </p:spTree>
    <p:extLst>
      <p:ext uri="{BB962C8B-B14F-4D97-AF65-F5344CB8AC3E}">
        <p14:creationId xmlns:p14="http://schemas.microsoft.com/office/powerpoint/2010/main" val="27488126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000EFC-813A-0DBA-AAA6-F980E77843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BF89D35-2FEF-42C0-46B1-545D07F7BA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E6BC6C-3640-08E4-07E3-FD49E701A3EF}"/>
              </a:ext>
            </a:extLst>
          </p:cNvPr>
          <p:cNvSpPr>
            <a:spLocks noGrp="1"/>
          </p:cNvSpPr>
          <p:nvPr>
            <p:ph type="dt" sz="half" idx="10"/>
          </p:nvPr>
        </p:nvSpPr>
        <p:spPr/>
        <p:txBody>
          <a:bodyPr/>
          <a:lstStyle/>
          <a:p>
            <a:fld id="{647F1F37-560B-4698-B1C1-02FB2A8324AC}" type="datetimeFigureOut">
              <a:rPr lang="en-GB" smtClean="0"/>
              <a:t>18/10/2024</a:t>
            </a:fld>
            <a:endParaRPr lang="en-GB"/>
          </a:p>
        </p:txBody>
      </p:sp>
      <p:sp>
        <p:nvSpPr>
          <p:cNvPr id="5" name="Footer Placeholder 4">
            <a:extLst>
              <a:ext uri="{FF2B5EF4-FFF2-40B4-BE49-F238E27FC236}">
                <a16:creationId xmlns:a16="http://schemas.microsoft.com/office/drawing/2014/main" id="{8B4B220B-544B-B6EB-DEE7-CDCF7540161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77E429-3CD8-686E-8487-F74703000FE9}"/>
              </a:ext>
            </a:extLst>
          </p:cNvPr>
          <p:cNvSpPr>
            <a:spLocks noGrp="1"/>
          </p:cNvSpPr>
          <p:nvPr>
            <p:ph type="sldNum" sz="quarter" idx="12"/>
          </p:nvPr>
        </p:nvSpPr>
        <p:spPr/>
        <p:txBody>
          <a:bodyPr/>
          <a:lstStyle/>
          <a:p>
            <a:fld id="{9F3BC071-B65A-4934-A219-94FADAD58D8D}" type="slidenum">
              <a:rPr lang="en-GB" smtClean="0"/>
              <a:t>‹#›</a:t>
            </a:fld>
            <a:endParaRPr lang="en-GB"/>
          </a:p>
        </p:txBody>
      </p:sp>
    </p:spTree>
    <p:extLst>
      <p:ext uri="{BB962C8B-B14F-4D97-AF65-F5344CB8AC3E}">
        <p14:creationId xmlns:p14="http://schemas.microsoft.com/office/powerpoint/2010/main" val="1002293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7B38B3-13B5-004E-989D-87424C1254F7}" type="datetimeFigureOut">
              <a:rPr lang="en-US" smtClean="0"/>
              <a:t>10/18/2024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DE2015-5B0A-B64E-A4F8-D9CE8B659446}" type="slidenum">
              <a:rPr lang="en-US" smtClean="0"/>
              <a:t>‹#›</a:t>
            </a:fld>
            <a:endParaRPr lang="en-US"/>
          </a:p>
        </p:txBody>
      </p:sp>
    </p:spTree>
    <p:extLst>
      <p:ext uri="{BB962C8B-B14F-4D97-AF65-F5344CB8AC3E}">
        <p14:creationId xmlns:p14="http://schemas.microsoft.com/office/powerpoint/2010/main" val="1142373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1368030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1938990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688"/>
            <a:ext cx="3932237" cy="16002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3594538"/>
            <a:ext cx="3932237" cy="2274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7B38B3-13B5-004E-989D-87424C1254F7}" type="datetimeFigureOut">
              <a:rPr lang="en-US" smtClean="0"/>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E2015-5B0A-B64E-A4F8-D9CE8B659446}" type="slidenum">
              <a:rPr lang="en-US" smtClean="0"/>
              <a:t>‹#›</a:t>
            </a:fld>
            <a:endParaRPr lang="en-US"/>
          </a:p>
        </p:txBody>
      </p:sp>
    </p:spTree>
    <p:extLst>
      <p:ext uri="{BB962C8B-B14F-4D97-AF65-F5344CB8AC3E}">
        <p14:creationId xmlns:p14="http://schemas.microsoft.com/office/powerpoint/2010/main" val="1528604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A2B7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64952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3433707"/>
            <a:ext cx="10515600" cy="271484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7B38B3-13B5-004E-989D-87424C1254F7}" type="datetimeFigureOut">
              <a:rPr lang="en-US" smtClean="0"/>
              <a:t>10/18/2024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DE2015-5B0A-B64E-A4F8-D9CE8B659446}" type="slidenum">
              <a:rPr lang="en-US" smtClean="0"/>
              <a:t>‹#›</a:t>
            </a:fld>
            <a:endParaRPr lang="en-US"/>
          </a:p>
        </p:txBody>
      </p:sp>
      <p:pic>
        <p:nvPicPr>
          <p:cNvPr id="8" name="Content Placeholder 3"/>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50471" y="533333"/>
            <a:ext cx="3118657" cy="801627"/>
          </a:xfrm>
          <a:prstGeom prst="rect">
            <a:avLst/>
          </a:prstGeom>
        </p:spPr>
      </p:pic>
    </p:spTree>
    <p:extLst>
      <p:ext uri="{BB962C8B-B14F-4D97-AF65-F5344CB8AC3E}">
        <p14:creationId xmlns:p14="http://schemas.microsoft.com/office/powerpoint/2010/main" val="536007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720" r:id="rId8"/>
    <p:sldLayoutId id="2147483656" r:id="rId9"/>
    <p:sldLayoutId id="2147483657" r:id="rId10"/>
    <p:sldLayoutId id="2147483658" r:id="rId11"/>
    <p:sldLayoutId id="2147483659" r:id="rId12"/>
    <p:sldLayoutId id="2147483760" r:id="rId13"/>
  </p:sldLayoutIdLst>
  <p:txStyles>
    <p:titleStyle>
      <a:lvl1pPr algn="l" defTabSz="914400" rtl="0" eaLnBrk="1" latinLnBrk="0" hangingPunct="1">
        <a:lnSpc>
          <a:spcPct val="90000"/>
        </a:lnSpc>
        <a:spcBef>
          <a:spcPct val="0"/>
        </a:spcBef>
        <a:buNone/>
        <a:defRPr sz="3600" kern="1200">
          <a:solidFill>
            <a:schemeClr val="bg1"/>
          </a:solidFill>
          <a:latin typeface="Arial Black" panose="020B0A04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B2B7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7B38B3-13B5-004E-989D-87424C1254F7}" type="datetimeFigureOut">
              <a:rPr lang="en-US" smtClean="0"/>
              <a:t>10/18/2024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DE2015-5B0A-B64E-A4F8-D9CE8B659446}" type="slidenum">
              <a:rPr lang="en-US" smtClean="0"/>
              <a:t>‹#›</a:t>
            </a:fld>
            <a:endParaRPr lang="en-US"/>
          </a:p>
        </p:txBody>
      </p:sp>
    </p:spTree>
    <p:extLst>
      <p:ext uri="{BB962C8B-B14F-4D97-AF65-F5344CB8AC3E}">
        <p14:creationId xmlns:p14="http://schemas.microsoft.com/office/powerpoint/2010/main" val="1069209301"/>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Lst>
  <p:txStyles>
    <p:titleStyle>
      <a:lvl1pPr algn="l" defTabSz="914400" rtl="0" eaLnBrk="1" latinLnBrk="0" hangingPunct="1">
        <a:lnSpc>
          <a:spcPct val="90000"/>
        </a:lnSpc>
        <a:spcBef>
          <a:spcPct val="0"/>
        </a:spcBef>
        <a:buNone/>
        <a:defRPr sz="3600" kern="1200">
          <a:solidFill>
            <a:schemeClr val="bg1"/>
          </a:solidFill>
          <a:latin typeface="Arial Black" panose="020B0A04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B2B7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7B38B3-13B5-004E-989D-87424C1254F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CDE2015-5B0A-B64E-A4F8-D9CE8B65944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5087925"/>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Lst>
  <p:txStyles>
    <p:titleStyle>
      <a:lvl1pPr algn="l" defTabSz="914400" rtl="0" eaLnBrk="1" latinLnBrk="0" hangingPunct="1">
        <a:lnSpc>
          <a:spcPct val="90000"/>
        </a:lnSpc>
        <a:spcBef>
          <a:spcPct val="0"/>
        </a:spcBef>
        <a:buNone/>
        <a:defRPr sz="3600" kern="1200">
          <a:solidFill>
            <a:schemeClr val="bg1"/>
          </a:solidFill>
          <a:latin typeface="Arial Black" panose="020B0A04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B2B7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7B38B3-13B5-004E-989D-87424C1254F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CDE2015-5B0A-B64E-A4F8-D9CE8B65944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75338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3600" b="1" kern="1200">
          <a:solidFill>
            <a:schemeClr val="bg1"/>
          </a:solidFill>
          <a:latin typeface="Arial Black" panose="020B0A04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ACFFB2-8F4C-3D31-D1DC-C1F293BAA6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8BC3B7D-16A7-D9F9-38F7-33A09409AA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871998-1FFA-544F-216C-A6FA7D7378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47F1F37-560B-4698-B1C1-02FB2A8324AC}" type="datetimeFigureOut">
              <a:rPr lang="en-GB" smtClean="0"/>
              <a:t>18/10/2024</a:t>
            </a:fld>
            <a:endParaRPr lang="en-GB"/>
          </a:p>
        </p:txBody>
      </p:sp>
      <p:sp>
        <p:nvSpPr>
          <p:cNvPr id="5" name="Footer Placeholder 4">
            <a:extLst>
              <a:ext uri="{FF2B5EF4-FFF2-40B4-BE49-F238E27FC236}">
                <a16:creationId xmlns:a16="http://schemas.microsoft.com/office/drawing/2014/main" id="{2F70571E-2DE0-DF4F-27FF-6D1BA70A97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F5EC784-A3A1-753E-7F60-E8D5F22275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3BC071-B65A-4934-A219-94FADAD58D8D}" type="slidenum">
              <a:rPr lang="en-GB" smtClean="0"/>
              <a:t>‹#›</a:t>
            </a:fld>
            <a:endParaRPr lang="en-GB"/>
          </a:p>
        </p:txBody>
      </p:sp>
    </p:spTree>
    <p:extLst>
      <p:ext uri="{BB962C8B-B14F-4D97-AF65-F5344CB8AC3E}">
        <p14:creationId xmlns:p14="http://schemas.microsoft.com/office/powerpoint/2010/main" val="155713285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44.xml"/><Relationship Id="rId7" Type="http://schemas.openxmlformats.org/officeDocument/2006/relationships/image" Target="../media/image2.jpe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44.xml"/><Relationship Id="rId7" Type="http://schemas.openxmlformats.org/officeDocument/2006/relationships/image" Target="../media/image47.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jpeg"/><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4.xml"/><Relationship Id="rId7" Type="http://schemas.openxmlformats.org/officeDocument/2006/relationships/image" Target="../media/image15.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4.xml"/><Relationship Id="rId7" Type="http://schemas.openxmlformats.org/officeDocument/2006/relationships/image" Target="../media/image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jpe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4.xml"/><Relationship Id="rId7"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jpe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6.m4a"/><Relationship Id="rId7" Type="http://schemas.openxmlformats.org/officeDocument/2006/relationships/image" Target="../media/image2.jpeg"/><Relationship Id="rId2" Type="http://schemas.microsoft.com/office/2007/relationships/media" Target="../media/media16.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8.xml"/><Relationship Id="rId4"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audio" Target="../media/media17.m4a"/><Relationship Id="rId7" Type="http://schemas.openxmlformats.org/officeDocument/2006/relationships/image" Target="../media/image2.jpeg"/><Relationship Id="rId2" Type="http://schemas.microsoft.com/office/2007/relationships/media" Target="../media/media17.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9.xml"/><Relationship Id="rId4" Type="http://schemas.openxmlformats.org/officeDocument/2006/relationships/slideLayout" Target="../slideLayouts/slideLayout44.xml"/><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4.xml"/><Relationship Id="rId7" Type="http://schemas.openxmlformats.org/officeDocument/2006/relationships/image" Target="../media/image3.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52.png"/><Relationship Id="rId5" Type="http://schemas.openxmlformats.org/officeDocument/2006/relationships/image" Target="../media/image2.jpe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4.xml"/><Relationship Id="rId7" Type="http://schemas.openxmlformats.org/officeDocument/2006/relationships/image" Target="../media/image3.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53.png"/><Relationship Id="rId5" Type="http://schemas.openxmlformats.org/officeDocument/2006/relationships/image" Target="../media/image2.jpe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4.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2.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4.xml"/><Relationship Id="rId7" Type="http://schemas.openxmlformats.org/officeDocument/2006/relationships/image" Target="../media/image15.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jpe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4.xml"/><Relationship Id="rId7" Type="http://schemas.openxmlformats.org/officeDocument/2006/relationships/image" Target="../media/image15.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jpe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4.xml"/><Relationship Id="rId7" Type="http://schemas.openxmlformats.org/officeDocument/2006/relationships/image" Target="../media/image3.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jpeg"/><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4.xml"/><Relationship Id="rId7" Type="http://schemas.openxmlformats.org/officeDocument/2006/relationships/image" Target="../media/image15.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jpeg"/><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4.xml"/><Relationship Id="rId7" Type="http://schemas.openxmlformats.org/officeDocument/2006/relationships/image" Target="../media/image2.jpe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4.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jpeg"/><Relationship Id="rId5" Type="http://schemas.openxmlformats.org/officeDocument/2006/relationships/image" Target="../media/image6.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4.xml"/><Relationship Id="rId7" Type="http://schemas.openxmlformats.org/officeDocument/2006/relationships/image" Target="../media/image7.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2.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4.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jpe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44.xml"/><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2.jpe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svg"/></Relationships>
</file>

<file path=ppt/slides/_rels/slide8.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svg"/><Relationship Id="rId26" Type="http://schemas.openxmlformats.org/officeDocument/2006/relationships/image" Target="../media/image36.svg"/><Relationship Id="rId3" Type="http://schemas.openxmlformats.org/officeDocument/2006/relationships/slideLayout" Target="../slideLayouts/slideLayout44.xml"/><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15.png"/><Relationship Id="rId2" Type="http://schemas.openxmlformats.org/officeDocument/2006/relationships/audio" Target="../media/media8.m4a"/><Relationship Id="rId16" Type="http://schemas.openxmlformats.org/officeDocument/2006/relationships/image" Target="../media/image26.svg"/><Relationship Id="rId20" Type="http://schemas.openxmlformats.org/officeDocument/2006/relationships/image" Target="../media/image30.svg"/><Relationship Id="rId29" Type="http://schemas.openxmlformats.org/officeDocument/2006/relationships/image" Target="../media/image39.png"/><Relationship Id="rId1" Type="http://schemas.microsoft.com/office/2007/relationships/media" Target="../media/media8.m4a"/><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svg"/><Relationship Id="rId32" Type="http://schemas.openxmlformats.org/officeDocument/2006/relationships/image" Target="../media/image42.svg"/><Relationship Id="rId5" Type="http://schemas.openxmlformats.org/officeDocument/2006/relationships/image" Target="../media/image2.jpe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svg"/><Relationship Id="rId10" Type="http://schemas.openxmlformats.org/officeDocument/2006/relationships/image" Target="../media/image20.svg"/><Relationship Id="rId19" Type="http://schemas.openxmlformats.org/officeDocument/2006/relationships/image" Target="../media/image29.png"/><Relationship Id="rId31" Type="http://schemas.openxmlformats.org/officeDocument/2006/relationships/image" Target="../media/image41.png"/><Relationship Id="rId4" Type="http://schemas.openxmlformats.org/officeDocument/2006/relationships/image" Target="../media/image4.png"/><Relationship Id="rId9" Type="http://schemas.openxmlformats.org/officeDocument/2006/relationships/image" Target="../media/image19.png"/><Relationship Id="rId14" Type="http://schemas.openxmlformats.org/officeDocument/2006/relationships/image" Target="../media/image24.svg"/><Relationship Id="rId22" Type="http://schemas.openxmlformats.org/officeDocument/2006/relationships/image" Target="../media/image32.svg"/><Relationship Id="rId27" Type="http://schemas.openxmlformats.org/officeDocument/2006/relationships/image" Target="../media/image37.png"/><Relationship Id="rId30" Type="http://schemas.openxmlformats.org/officeDocument/2006/relationships/image" Target="../media/image40.svg"/><Relationship Id="rId8"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4.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jpeg"/><Relationship Id="rId5" Type="http://schemas.openxmlformats.org/officeDocument/2006/relationships/image" Target="../media/image4.png"/><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69466"/>
            <a:ext cx="10515600" cy="1737995"/>
          </a:xfrm>
        </p:spPr>
        <p:txBody>
          <a:bodyPr>
            <a:normAutofit fontScale="90000"/>
          </a:bodyPr>
          <a:lstStyle/>
          <a:p>
            <a:r>
              <a:rPr lang="en-GB" sz="4000">
                <a:latin typeface="Arial Black"/>
              </a:rPr>
              <a:t>Initial Product proposal</a:t>
            </a:r>
            <a:br>
              <a:rPr lang="en-GB">
                <a:latin typeface="Arial Black" panose="020B0A04020102020204" pitchFamily="34" charset="0"/>
              </a:rPr>
            </a:br>
            <a:r>
              <a:rPr lang="en-GB" sz="3100">
                <a:latin typeface="Arial Black"/>
              </a:rPr>
              <a:t>Group 4 – The Quad-Morants</a:t>
            </a:r>
            <a:br>
              <a:rPr lang="en-GB" sz="3100">
                <a:latin typeface="Arial Black" panose="020B0A04020102020204" pitchFamily="34" charset="0"/>
              </a:rPr>
            </a:br>
            <a:br>
              <a:rPr lang="en-GB" sz="3100">
                <a:latin typeface="Arial Black" panose="020B0A04020102020204" pitchFamily="34" charset="0"/>
              </a:rPr>
            </a:br>
            <a:br>
              <a:rPr lang="en-GB" sz="3100">
                <a:latin typeface="Arial Black" panose="020B0A04020102020204" pitchFamily="34" charset="0"/>
              </a:rPr>
            </a:br>
            <a:endParaRPr lang="en-GB" sz="3100">
              <a:solidFill>
                <a:schemeClr val="bg1"/>
              </a:solidFill>
              <a:latin typeface="Arial Black" panose="020B0A04020102020204" pitchFamily="34" charset="0"/>
            </a:endParaRPr>
          </a:p>
        </p:txBody>
      </p:sp>
      <p:cxnSp>
        <p:nvCxnSpPr>
          <p:cNvPr id="7" name="Straight Connector 6"/>
          <p:cNvCxnSpPr>
            <a:cxnSpLocks/>
          </p:cNvCxnSpPr>
          <p:nvPr/>
        </p:nvCxnSpPr>
        <p:spPr>
          <a:xfrm>
            <a:off x="975911" y="4286372"/>
            <a:ext cx="5805889" cy="0"/>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 name="Picture 2" descr="A logo of a drone&#10;&#10;Description automatically generated">
            <a:extLst>
              <a:ext uri="{FF2B5EF4-FFF2-40B4-BE49-F238E27FC236}">
                <a16:creationId xmlns:a16="http://schemas.microsoft.com/office/drawing/2014/main" id="{67A06B07-83C6-FD57-8976-FBF798939B5E}"/>
              </a:ext>
            </a:extLst>
          </p:cNvPr>
          <p:cNvPicPr>
            <a:picLocks noChangeAspect="1"/>
          </p:cNvPicPr>
          <p:nvPr/>
        </p:nvPicPr>
        <p:blipFill>
          <a:blip r:embed="rId5"/>
          <a:stretch>
            <a:fillRect/>
          </a:stretch>
        </p:blipFill>
        <p:spPr>
          <a:xfrm>
            <a:off x="7305576" y="1711287"/>
            <a:ext cx="4062438" cy="4114800"/>
          </a:xfrm>
          <a:prstGeom prst="rect">
            <a:avLst/>
          </a:prstGeom>
        </p:spPr>
      </p:pic>
      <p:pic>
        <p:nvPicPr>
          <p:cNvPr id="61" name="Audio 60">
            <a:hlinkClick r:id="" action="ppaction://media"/>
            <a:extLst>
              <a:ext uri="{FF2B5EF4-FFF2-40B4-BE49-F238E27FC236}">
                <a16:creationId xmlns:a16="http://schemas.microsoft.com/office/drawing/2014/main" id="{A6FA49A1-2363-4F7E-4B6E-8A20A773E4F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45444946"/>
      </p:ext>
    </p:extLst>
  </p:cSld>
  <p:clrMapOvr>
    <a:masterClrMapping/>
  </p:clrMapOvr>
  <mc:AlternateContent xmlns:mc="http://schemas.openxmlformats.org/markup-compatibility/2006" xmlns:p14="http://schemas.microsoft.com/office/powerpoint/2010/main">
    <mc:Choice Requires="p14">
      <p:transition spd="slow" p14:dur="2000" advTm="8066"/>
    </mc:Choice>
    <mc:Fallback xmlns="">
      <p:transition spd="slow" advTm="8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7861E-F1C2-4FA7-B403-147759E53C90}"/>
              </a:ext>
            </a:extLst>
          </p:cNvPr>
          <p:cNvSpPr/>
          <p:nvPr/>
        </p:nvSpPr>
        <p:spPr>
          <a:xfrm>
            <a:off x="4961"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C27F8BE-569C-44CA-98D8-B6686B195E85}"/>
              </a:ext>
            </a:extLst>
          </p:cNvPr>
          <p:cNvSpPr>
            <a:spLocks noGrp="1"/>
          </p:cNvSpPr>
          <p:nvPr>
            <p:ph type="title"/>
          </p:nvPr>
        </p:nvSpPr>
        <p:spPr>
          <a:xfrm>
            <a:off x="838200" y="365125"/>
            <a:ext cx="2401330" cy="1171103"/>
          </a:xfrm>
        </p:spPr>
        <p:txBody>
          <a:bodyPr/>
          <a:lstStyle/>
          <a:p>
            <a:r>
              <a:rPr lang="en-GB">
                <a:solidFill>
                  <a:schemeClr val="accent4">
                    <a:lumMod val="75000"/>
                  </a:schemeClr>
                </a:solidFill>
                <a:latin typeface="Arial Black"/>
              </a:rPr>
              <a:t>Airframe</a:t>
            </a:r>
            <a:endParaRPr lang="en-GB">
              <a:solidFill>
                <a:schemeClr val="accent4">
                  <a:lumMod val="75000"/>
                </a:schemeClr>
              </a:solidFill>
            </a:endParaRPr>
          </a:p>
        </p:txBody>
      </p:sp>
      <p:pic>
        <p:nvPicPr>
          <p:cNvPr id="3" name="Picture 2" descr="A logo of a drone&#10;&#10;Description automatically generated">
            <a:extLst>
              <a:ext uri="{FF2B5EF4-FFF2-40B4-BE49-F238E27FC236}">
                <a16:creationId xmlns:a16="http://schemas.microsoft.com/office/drawing/2014/main" id="{D573CDBD-88C9-3378-C3CE-E4CA7BCBD9E4}"/>
              </a:ext>
            </a:extLst>
          </p:cNvPr>
          <p:cNvPicPr>
            <a:picLocks noChangeAspect="1"/>
          </p:cNvPicPr>
          <p:nvPr/>
        </p:nvPicPr>
        <p:blipFill>
          <a:blip r:embed="rId5"/>
          <a:stretch>
            <a:fillRect/>
          </a:stretch>
        </p:blipFill>
        <p:spPr>
          <a:xfrm>
            <a:off x="11161229" y="26980"/>
            <a:ext cx="964307" cy="946485"/>
          </a:xfrm>
          <a:prstGeom prst="rect">
            <a:avLst/>
          </a:prstGeom>
        </p:spPr>
      </p:pic>
      <p:graphicFrame>
        <p:nvGraphicFramePr>
          <p:cNvPr id="12" name="Table 11">
            <a:extLst>
              <a:ext uri="{FF2B5EF4-FFF2-40B4-BE49-F238E27FC236}">
                <a16:creationId xmlns:a16="http://schemas.microsoft.com/office/drawing/2014/main" id="{59F51B0D-F554-CF49-617A-937DE3F977DA}"/>
              </a:ext>
            </a:extLst>
          </p:cNvPr>
          <p:cNvGraphicFramePr>
            <a:graphicFrameLocks noGrp="1"/>
          </p:cNvGraphicFramePr>
          <p:nvPr>
            <p:extLst>
              <p:ext uri="{D42A27DB-BD31-4B8C-83A1-F6EECF244321}">
                <p14:modId xmlns:p14="http://schemas.microsoft.com/office/powerpoint/2010/main" val="2635650472"/>
              </p:ext>
            </p:extLst>
          </p:nvPr>
        </p:nvGraphicFramePr>
        <p:xfrm>
          <a:off x="145676" y="4112559"/>
          <a:ext cx="6516125" cy="2563366"/>
        </p:xfrm>
        <a:graphic>
          <a:graphicData uri="http://schemas.openxmlformats.org/drawingml/2006/table">
            <a:tbl>
              <a:tblPr firstRow="1" bandRow="1">
                <a:tableStyleId>{5C22544A-7EE6-4342-B048-85BDC9FD1C3A}</a:tableStyleId>
              </a:tblPr>
              <a:tblGrid>
                <a:gridCol w="211463">
                  <a:extLst>
                    <a:ext uri="{9D8B030D-6E8A-4147-A177-3AD203B41FA5}">
                      <a16:colId xmlns:a16="http://schemas.microsoft.com/office/drawing/2014/main" val="288660429"/>
                    </a:ext>
                  </a:extLst>
                </a:gridCol>
                <a:gridCol w="2009907">
                  <a:extLst>
                    <a:ext uri="{9D8B030D-6E8A-4147-A177-3AD203B41FA5}">
                      <a16:colId xmlns:a16="http://schemas.microsoft.com/office/drawing/2014/main" val="3412945861"/>
                    </a:ext>
                  </a:extLst>
                </a:gridCol>
                <a:gridCol w="4294755">
                  <a:extLst>
                    <a:ext uri="{9D8B030D-6E8A-4147-A177-3AD203B41FA5}">
                      <a16:colId xmlns:a16="http://schemas.microsoft.com/office/drawing/2014/main" val="3176013095"/>
                    </a:ext>
                  </a:extLst>
                </a:gridCol>
              </a:tblGrid>
              <a:tr h="352111">
                <a:tc>
                  <a:txBody>
                    <a:bodyPr/>
                    <a:lstStyle/>
                    <a:p>
                      <a:pPr lvl="0">
                        <a:buNone/>
                      </a:pPr>
                      <a:endParaRPr lang="en-US" sz="1200"/>
                    </a:p>
                  </a:txBody>
                  <a:tcPr/>
                </a:tc>
                <a:tc>
                  <a:txBody>
                    <a:bodyPr/>
                    <a:lstStyle/>
                    <a:p>
                      <a:r>
                        <a:rPr lang="en-US" sz="1200"/>
                        <a:t>Requirement ID</a:t>
                      </a:r>
                    </a:p>
                  </a:txBody>
                  <a:tcPr/>
                </a:tc>
                <a:tc>
                  <a:txBody>
                    <a:bodyPr/>
                    <a:lstStyle/>
                    <a:p>
                      <a:r>
                        <a:rPr lang="en-US" sz="1200"/>
                        <a:t>Description</a:t>
                      </a:r>
                    </a:p>
                  </a:txBody>
                  <a:tcPr/>
                </a:tc>
                <a:extLst>
                  <a:ext uri="{0D108BD9-81ED-4DB2-BD59-A6C34878D82A}">
                    <a16:rowId xmlns:a16="http://schemas.microsoft.com/office/drawing/2014/main" val="1535740117"/>
                  </a:ext>
                </a:extLst>
              </a:tr>
              <a:tr h="352111">
                <a:tc>
                  <a:txBody>
                    <a:bodyPr/>
                    <a:lstStyle/>
                    <a:p>
                      <a:pPr lvl="0">
                        <a:buNone/>
                      </a:pPr>
                      <a:endParaRPr lang="en-US" sz="1200"/>
                    </a:p>
                  </a:txBody>
                  <a:tcPr/>
                </a:tc>
                <a:tc>
                  <a:txBody>
                    <a:bodyPr/>
                    <a:lstStyle/>
                    <a:p>
                      <a:r>
                        <a:rPr lang="en-US" sz="1200"/>
                        <a:t>LR.3</a:t>
                      </a:r>
                    </a:p>
                  </a:txBody>
                  <a:tcPr/>
                </a:tc>
                <a:tc>
                  <a:txBody>
                    <a:bodyPr/>
                    <a:lstStyle/>
                    <a:p>
                      <a:r>
                        <a:rPr lang="en-US" sz="1200"/>
                        <a:t>The maximum take-off mass MUST be less than 25kg.</a:t>
                      </a:r>
                    </a:p>
                  </a:txBody>
                  <a:tcPr/>
                </a:tc>
                <a:extLst>
                  <a:ext uri="{0D108BD9-81ED-4DB2-BD59-A6C34878D82A}">
                    <a16:rowId xmlns:a16="http://schemas.microsoft.com/office/drawing/2014/main" val="2596348850"/>
                  </a:ext>
                </a:extLst>
              </a:tr>
              <a:tr h="577461">
                <a:tc>
                  <a:txBody>
                    <a:bodyPr/>
                    <a:lstStyle/>
                    <a:p>
                      <a:pPr lvl="0">
                        <a:buNone/>
                      </a:pPr>
                      <a:endParaRPr lang="en-US" sz="1200"/>
                    </a:p>
                  </a:txBody>
                  <a:tcPr/>
                </a:tc>
                <a:tc>
                  <a:txBody>
                    <a:bodyPr/>
                    <a:lstStyle/>
                    <a:p>
                      <a:r>
                        <a:rPr lang="en-US" sz="1200"/>
                        <a:t>CR.3</a:t>
                      </a:r>
                    </a:p>
                  </a:txBody>
                  <a:tcPr/>
                </a:tc>
                <a:tc>
                  <a:txBody>
                    <a:bodyPr/>
                    <a:lstStyle/>
                    <a:p>
                      <a:r>
                        <a:rPr lang="en-US" sz="1200"/>
                        <a:t>The product SHALL have a camera angle that accounts for the aspect of the site.</a:t>
                      </a:r>
                    </a:p>
                  </a:txBody>
                  <a:tcPr/>
                </a:tc>
                <a:extLst>
                  <a:ext uri="{0D108BD9-81ED-4DB2-BD59-A6C34878D82A}">
                    <a16:rowId xmlns:a16="http://schemas.microsoft.com/office/drawing/2014/main" val="3086099106"/>
                  </a:ext>
                </a:extLst>
              </a:tr>
              <a:tr h="352111">
                <a:tc>
                  <a:txBody>
                    <a:bodyPr/>
                    <a:lstStyle/>
                    <a:p>
                      <a:pPr lvl="0">
                        <a:buNone/>
                      </a:pPr>
                      <a:endParaRPr lang="en-US" sz="1200"/>
                    </a:p>
                  </a:txBody>
                  <a:tcPr/>
                </a:tc>
                <a:tc>
                  <a:txBody>
                    <a:bodyPr/>
                    <a:lstStyle/>
                    <a:p>
                      <a:r>
                        <a:rPr lang="en-US" sz="1200"/>
                        <a:t>CR.5</a:t>
                      </a:r>
                    </a:p>
                  </a:txBody>
                  <a:tcPr/>
                </a:tc>
                <a:tc>
                  <a:txBody>
                    <a:bodyPr/>
                    <a:lstStyle/>
                    <a:p>
                      <a:r>
                        <a:rPr lang="en-US" sz="1200"/>
                        <a:t>The product SHALL be collapsible/packable.</a:t>
                      </a:r>
                    </a:p>
                  </a:txBody>
                  <a:tcPr/>
                </a:tc>
                <a:extLst>
                  <a:ext uri="{0D108BD9-81ED-4DB2-BD59-A6C34878D82A}">
                    <a16:rowId xmlns:a16="http://schemas.microsoft.com/office/drawing/2014/main" val="165528848"/>
                  </a:ext>
                </a:extLst>
              </a:tr>
              <a:tr h="352111">
                <a:tc>
                  <a:txBody>
                    <a:bodyPr/>
                    <a:lstStyle/>
                    <a:p>
                      <a:pPr lvl="0">
                        <a:buNone/>
                      </a:pPr>
                      <a:endParaRPr lang="en-US" sz="1200"/>
                    </a:p>
                  </a:txBody>
                  <a:tcPr/>
                </a:tc>
                <a:tc>
                  <a:txBody>
                    <a:bodyPr/>
                    <a:lstStyle/>
                    <a:p>
                      <a:r>
                        <a:rPr lang="en-US" sz="1200"/>
                        <a:t>CR.6</a:t>
                      </a:r>
                    </a:p>
                  </a:txBody>
                  <a:tcPr/>
                </a:tc>
                <a:tc>
                  <a:txBody>
                    <a:bodyPr/>
                    <a:lstStyle/>
                    <a:p>
                      <a:r>
                        <a:rPr lang="en-US" sz="1200"/>
                        <a:t>The product SHALL be water resistant.</a:t>
                      </a:r>
                    </a:p>
                  </a:txBody>
                  <a:tcPr/>
                </a:tc>
                <a:extLst>
                  <a:ext uri="{0D108BD9-81ED-4DB2-BD59-A6C34878D82A}">
                    <a16:rowId xmlns:a16="http://schemas.microsoft.com/office/drawing/2014/main" val="2056871647"/>
                  </a:ext>
                </a:extLst>
              </a:tr>
              <a:tr h="577461">
                <a:tc>
                  <a:txBody>
                    <a:bodyPr/>
                    <a:lstStyle/>
                    <a:p>
                      <a:pPr lvl="0">
                        <a:buNone/>
                      </a:pPr>
                      <a:endParaRPr lang="en-US" sz="1200"/>
                    </a:p>
                  </a:txBody>
                  <a:tcPr/>
                </a:tc>
                <a:tc>
                  <a:txBody>
                    <a:bodyPr/>
                    <a:lstStyle/>
                    <a:p>
                      <a:r>
                        <a:rPr lang="en-US" sz="1200"/>
                        <a:t>DR.1</a:t>
                      </a:r>
                    </a:p>
                  </a:txBody>
                  <a:tcPr/>
                </a:tc>
                <a:tc>
                  <a:txBody>
                    <a:bodyPr/>
                    <a:lstStyle/>
                    <a:p>
                      <a:r>
                        <a:rPr lang="en-US" sz="1200"/>
                        <a:t>The motor arms SHALL withstand bending moments by a factor of safety of 1.5x the ultimate tensile strength.</a:t>
                      </a:r>
                    </a:p>
                  </a:txBody>
                  <a:tcPr/>
                </a:tc>
                <a:extLst>
                  <a:ext uri="{0D108BD9-81ED-4DB2-BD59-A6C34878D82A}">
                    <a16:rowId xmlns:a16="http://schemas.microsoft.com/office/drawing/2014/main" val="3600099566"/>
                  </a:ext>
                </a:extLst>
              </a:tr>
            </a:tbl>
          </a:graphicData>
        </a:graphic>
      </p:graphicFrame>
      <p:sp>
        <p:nvSpPr>
          <p:cNvPr id="6" name="TextBox 5">
            <a:extLst>
              <a:ext uri="{FF2B5EF4-FFF2-40B4-BE49-F238E27FC236}">
                <a16:creationId xmlns:a16="http://schemas.microsoft.com/office/drawing/2014/main" id="{317F1083-A5BD-3CDF-8603-64C97C991687}"/>
              </a:ext>
            </a:extLst>
          </p:cNvPr>
          <p:cNvSpPr txBox="1"/>
          <p:nvPr/>
        </p:nvSpPr>
        <p:spPr>
          <a:xfrm>
            <a:off x="1121364" y="1414092"/>
            <a:ext cx="481058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Main Requirements:</a:t>
            </a:r>
          </a:p>
          <a:p>
            <a:pPr marL="285750" indent="-285750">
              <a:buFont typeface="Arial"/>
              <a:buChar char="•"/>
            </a:pPr>
            <a:r>
              <a:rPr lang="en-US">
                <a:cs typeface="Calibri"/>
              </a:rPr>
              <a:t>Lightweight.</a:t>
            </a:r>
          </a:p>
          <a:p>
            <a:pPr marL="285750" indent="-285750">
              <a:buFont typeface="Arial"/>
              <a:buChar char="•"/>
            </a:pPr>
            <a:r>
              <a:rPr lang="en-US">
                <a:cs typeface="Calibri"/>
              </a:rPr>
              <a:t>Simple and compact.</a:t>
            </a:r>
          </a:p>
          <a:p>
            <a:pPr marL="285750" indent="-285750">
              <a:buFont typeface="Arial"/>
              <a:buChar char="•"/>
            </a:pPr>
            <a:r>
              <a:rPr lang="en-US">
                <a:cs typeface="Calibri"/>
              </a:rPr>
              <a:t>Airframe must withstand loads without failure.</a:t>
            </a:r>
          </a:p>
          <a:p>
            <a:pPr marL="285750" indent="-285750">
              <a:buFont typeface="Arial"/>
              <a:buChar char="•"/>
            </a:pPr>
            <a:r>
              <a:rPr lang="en-US">
                <a:cs typeface="Calibri"/>
              </a:rPr>
              <a:t>Provide capacity for mission equipment such as payload and avionics. </a:t>
            </a:r>
          </a:p>
          <a:p>
            <a:pPr marL="285750" indent="-285750">
              <a:buFont typeface="Arial"/>
              <a:buChar char="•"/>
            </a:pPr>
            <a:r>
              <a:rPr lang="en-US">
                <a:cs typeface="Calibri"/>
              </a:rPr>
              <a:t>Water Resistant.</a:t>
            </a:r>
          </a:p>
          <a:p>
            <a:pPr marL="285750" indent="-285750">
              <a:buFont typeface="Arial"/>
              <a:buChar char="•"/>
            </a:pPr>
            <a:endParaRPr lang="en-US">
              <a:cs typeface="Calibri"/>
            </a:endParaRPr>
          </a:p>
          <a:p>
            <a:endParaRPr lang="en-US">
              <a:cs typeface="Calibri"/>
            </a:endParaRPr>
          </a:p>
        </p:txBody>
      </p:sp>
      <p:sp>
        <p:nvSpPr>
          <p:cNvPr id="8" name="TextBox 7">
            <a:extLst>
              <a:ext uri="{FF2B5EF4-FFF2-40B4-BE49-F238E27FC236}">
                <a16:creationId xmlns:a16="http://schemas.microsoft.com/office/drawing/2014/main" id="{62F3697E-0A59-C0D5-6E2B-961034F82CF1}"/>
              </a:ext>
            </a:extLst>
          </p:cNvPr>
          <p:cNvSpPr txBox="1"/>
          <p:nvPr/>
        </p:nvSpPr>
        <p:spPr>
          <a:xfrm>
            <a:off x="6370254" y="1411243"/>
            <a:ext cx="575207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In early design stages, we must determine:</a:t>
            </a:r>
          </a:p>
          <a:p>
            <a:pPr marL="285750" indent="-285750">
              <a:buFont typeface="Arial"/>
              <a:buChar char="•"/>
            </a:pPr>
            <a:r>
              <a:rPr lang="en-US">
                <a:cs typeface="Calibri"/>
              </a:rPr>
              <a:t>The required flight envelope for mission.</a:t>
            </a:r>
          </a:p>
          <a:p>
            <a:pPr marL="285750" indent="-285750">
              <a:buFont typeface="Arial"/>
              <a:buChar char="•"/>
            </a:pPr>
            <a:r>
              <a:rPr lang="en-US">
                <a:cs typeface="Calibri"/>
              </a:rPr>
              <a:t>The load-bearing capacities of each component.</a:t>
            </a:r>
          </a:p>
          <a:p>
            <a:pPr marL="285750" indent="-285750">
              <a:buFont typeface="Arial"/>
              <a:buChar char="•"/>
            </a:pPr>
            <a:r>
              <a:rPr lang="en-US">
                <a:cs typeface="Calibri"/>
              </a:rPr>
              <a:t>A plan to minimize vibrations to maintain image quality.</a:t>
            </a:r>
          </a:p>
          <a:p>
            <a:pPr marL="285750" indent="-285750">
              <a:buFont typeface="Arial"/>
              <a:buChar char="•"/>
            </a:pPr>
            <a:r>
              <a:rPr lang="en-US">
                <a:cs typeface="Calibri"/>
              </a:rPr>
              <a:t>Consider environmental conditions for mission.</a:t>
            </a:r>
          </a:p>
        </p:txBody>
      </p:sp>
      <p:sp>
        <p:nvSpPr>
          <p:cNvPr id="10" name="TextBox 9">
            <a:extLst>
              <a:ext uri="{FF2B5EF4-FFF2-40B4-BE49-F238E27FC236}">
                <a16:creationId xmlns:a16="http://schemas.microsoft.com/office/drawing/2014/main" id="{DE10024D-F394-5AC0-C01D-5B375C3B7D1A}"/>
              </a:ext>
            </a:extLst>
          </p:cNvPr>
          <p:cNvSpPr txBox="1"/>
          <p:nvPr/>
        </p:nvSpPr>
        <p:spPr>
          <a:xfrm>
            <a:off x="6916580" y="3309755"/>
            <a:ext cx="5275729"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Airframe Concept:</a:t>
            </a:r>
          </a:p>
          <a:p>
            <a:pPr marL="285750" indent="-285750">
              <a:buFont typeface="Arial"/>
              <a:buChar char="•"/>
            </a:pPr>
            <a:r>
              <a:rPr lang="en-US">
                <a:cs typeface="Calibri"/>
              </a:rPr>
              <a:t>Water-tight Hub connecting motor arms and housing core electronics and payload.</a:t>
            </a:r>
          </a:p>
          <a:p>
            <a:pPr marL="285750" indent="-285750">
              <a:buFont typeface="Arial"/>
              <a:buChar char="•"/>
            </a:pPr>
            <a:r>
              <a:rPr lang="en-US">
                <a:cs typeface="Calibri"/>
              </a:rPr>
              <a:t>Hub must be light, and weight evenly distributed for stability.</a:t>
            </a:r>
          </a:p>
          <a:p>
            <a:pPr marL="285750" indent="-285750">
              <a:buFont typeface="Arial"/>
              <a:buChar char="•"/>
            </a:pPr>
            <a:r>
              <a:rPr lang="en-US">
                <a:cs typeface="Calibri"/>
              </a:rPr>
              <a:t>Motor arms hold the DC motors and propellers which generate lift.</a:t>
            </a:r>
          </a:p>
          <a:p>
            <a:pPr marL="285750" indent="-285750">
              <a:buFont typeface="Arial"/>
              <a:buChar char="•"/>
            </a:pPr>
            <a:r>
              <a:rPr lang="en-US">
                <a:cs typeface="Calibri"/>
              </a:rPr>
              <a:t>Arms must be strong and durable.</a:t>
            </a:r>
          </a:p>
          <a:p>
            <a:pPr marL="285750" indent="-285750">
              <a:buFont typeface="Arial"/>
              <a:buChar char="•"/>
            </a:pPr>
            <a:r>
              <a:rPr lang="en-US">
                <a:cs typeface="Calibri"/>
              </a:rPr>
              <a:t>Landing rails provide positioning and clearance for camera.</a:t>
            </a:r>
          </a:p>
          <a:p>
            <a:pPr marL="285750" indent="-285750">
              <a:buFont typeface="Arial"/>
              <a:buChar char="•"/>
            </a:pPr>
            <a:r>
              <a:rPr lang="en-US">
                <a:cs typeface="Calibri"/>
              </a:rPr>
              <a:t>Landing rails must absorb landing impact.</a:t>
            </a:r>
          </a:p>
        </p:txBody>
      </p:sp>
      <p:pic>
        <p:nvPicPr>
          <p:cNvPr id="74" name="Audio 73">
            <a:hlinkClick r:id="" action="ppaction://media"/>
            <a:extLst>
              <a:ext uri="{FF2B5EF4-FFF2-40B4-BE49-F238E27FC236}">
                <a16:creationId xmlns:a16="http://schemas.microsoft.com/office/drawing/2014/main" id="{A8BDD2D6-694E-A8BD-9A34-07FE1E2120C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42306242"/>
      </p:ext>
    </p:extLst>
  </p:cSld>
  <p:clrMapOvr>
    <a:masterClrMapping/>
  </p:clrMapOvr>
  <mc:AlternateContent xmlns:mc="http://schemas.openxmlformats.org/markup-compatibility/2006" xmlns:p14="http://schemas.microsoft.com/office/powerpoint/2010/main">
    <mc:Choice Requires="p14">
      <p:transition spd="slow" p14:dur="2000" advTm="145585"/>
    </mc:Choice>
    <mc:Fallback xmlns="">
      <p:transition spd="slow" advTm="145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C81A6-E423-B9AE-EF34-9BED8B680362}"/>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6AAFEB3C-F906-9E1C-AF49-2EBAE2FFD90C}"/>
              </a:ext>
            </a:extLst>
          </p:cNvPr>
          <p:cNvSpPr/>
          <p:nvPr/>
        </p:nvSpPr>
        <p:spPr>
          <a:xfrm>
            <a:off x="-12769"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blue and white drawing of a drone&#10;&#10;Description automatically generated">
            <a:extLst>
              <a:ext uri="{FF2B5EF4-FFF2-40B4-BE49-F238E27FC236}">
                <a16:creationId xmlns:a16="http://schemas.microsoft.com/office/drawing/2014/main" id="{DC3CC831-050D-8E6D-A9A4-FA1D06590B50}"/>
              </a:ext>
            </a:extLst>
          </p:cNvPr>
          <p:cNvPicPr>
            <a:picLocks noChangeAspect="1"/>
          </p:cNvPicPr>
          <p:nvPr/>
        </p:nvPicPr>
        <p:blipFill>
          <a:blip r:embed="rId5"/>
          <a:stretch>
            <a:fillRect/>
          </a:stretch>
        </p:blipFill>
        <p:spPr>
          <a:xfrm>
            <a:off x="6032701" y="59961"/>
            <a:ext cx="5621744" cy="6738078"/>
          </a:xfrm>
          <a:prstGeom prst="rect">
            <a:avLst/>
          </a:prstGeom>
        </p:spPr>
      </p:pic>
      <p:pic>
        <p:nvPicPr>
          <p:cNvPr id="6" name="Picture 5">
            <a:extLst>
              <a:ext uri="{FF2B5EF4-FFF2-40B4-BE49-F238E27FC236}">
                <a16:creationId xmlns:a16="http://schemas.microsoft.com/office/drawing/2014/main" id="{BCCBD551-200B-46AC-CA2A-EDA7C97895E8}"/>
              </a:ext>
            </a:extLst>
          </p:cNvPr>
          <p:cNvPicPr>
            <a:picLocks noChangeAspect="1"/>
          </p:cNvPicPr>
          <p:nvPr/>
        </p:nvPicPr>
        <p:blipFill>
          <a:blip r:embed="rId6"/>
          <a:stretch>
            <a:fillRect/>
          </a:stretch>
        </p:blipFill>
        <p:spPr>
          <a:xfrm>
            <a:off x="318541" y="1464654"/>
            <a:ext cx="6096000" cy="4003644"/>
          </a:xfrm>
          <a:prstGeom prst="rect">
            <a:avLst/>
          </a:prstGeom>
        </p:spPr>
      </p:pic>
      <p:sp>
        <p:nvSpPr>
          <p:cNvPr id="7" name="Title 1">
            <a:extLst>
              <a:ext uri="{FF2B5EF4-FFF2-40B4-BE49-F238E27FC236}">
                <a16:creationId xmlns:a16="http://schemas.microsoft.com/office/drawing/2014/main" id="{2DE651BC-A9A8-AB43-ADD5-876B6690B2B6}"/>
              </a:ext>
            </a:extLst>
          </p:cNvPr>
          <p:cNvSpPr txBox="1">
            <a:spLocks/>
          </p:cNvSpPr>
          <p:nvPr/>
        </p:nvSpPr>
        <p:spPr>
          <a:xfrm>
            <a:off x="327694" y="252108"/>
            <a:ext cx="73915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bg1"/>
                </a:solidFill>
                <a:latin typeface="Arial Black" panose="020B0A04020102020204" pitchFamily="34" charset="0"/>
                <a:ea typeface="+mj-ea"/>
                <a:cs typeface="+mj-cs"/>
              </a:defRPr>
            </a:lvl1pPr>
          </a:lstStyle>
          <a:p>
            <a:r>
              <a:rPr lang="en-GB">
                <a:solidFill>
                  <a:schemeClr val="accent4">
                    <a:lumMod val="75000"/>
                  </a:schemeClr>
                </a:solidFill>
                <a:latin typeface="Arial Black"/>
              </a:rPr>
              <a:t>Airframe Conceptual Design</a:t>
            </a:r>
            <a:endParaRPr lang="en-US">
              <a:solidFill>
                <a:schemeClr val="accent4">
                  <a:lumMod val="75000"/>
                </a:schemeClr>
              </a:solidFill>
            </a:endParaRPr>
          </a:p>
        </p:txBody>
      </p:sp>
      <p:pic>
        <p:nvPicPr>
          <p:cNvPr id="3" name="Picture 2" descr="A logo of a drone&#10;&#10;Description automatically generated">
            <a:extLst>
              <a:ext uri="{FF2B5EF4-FFF2-40B4-BE49-F238E27FC236}">
                <a16:creationId xmlns:a16="http://schemas.microsoft.com/office/drawing/2014/main" id="{9680096B-A3CC-B2E4-595A-4D38E0359DC1}"/>
              </a:ext>
            </a:extLst>
          </p:cNvPr>
          <p:cNvPicPr>
            <a:picLocks noChangeAspect="1"/>
          </p:cNvPicPr>
          <p:nvPr/>
        </p:nvPicPr>
        <p:blipFill>
          <a:blip r:embed="rId7"/>
          <a:stretch>
            <a:fillRect/>
          </a:stretch>
        </p:blipFill>
        <p:spPr>
          <a:xfrm>
            <a:off x="-3607" y="5912312"/>
            <a:ext cx="964307" cy="946485"/>
          </a:xfrm>
          <a:prstGeom prst="rect">
            <a:avLst/>
          </a:prstGeom>
        </p:spPr>
      </p:pic>
      <p:pic>
        <p:nvPicPr>
          <p:cNvPr id="60" name="Audio 59">
            <a:hlinkClick r:id="" action="ppaction://media"/>
            <a:extLst>
              <a:ext uri="{FF2B5EF4-FFF2-40B4-BE49-F238E27FC236}">
                <a16:creationId xmlns:a16="http://schemas.microsoft.com/office/drawing/2014/main" id="{2DABA0F1-744C-8341-4D14-D472AC687AC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04206123"/>
      </p:ext>
    </p:extLst>
  </p:cSld>
  <p:clrMapOvr>
    <a:masterClrMapping/>
  </p:clrMapOvr>
  <mc:AlternateContent xmlns:mc="http://schemas.openxmlformats.org/markup-compatibility/2006" xmlns:p14="http://schemas.microsoft.com/office/powerpoint/2010/main">
    <mc:Choice Requires="p14">
      <p:transition spd="slow" p14:dur="2000" advTm="14774"/>
    </mc:Choice>
    <mc:Fallback xmlns="">
      <p:transition spd="slow" advTm="14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AFEB3C-F906-9E1C-AF49-2EBAE2FFD90C}"/>
              </a:ext>
            </a:extLst>
          </p:cNvPr>
          <p:cNvSpPr/>
          <p:nvPr/>
        </p:nvSpPr>
        <p:spPr>
          <a:xfrm>
            <a:off x="-12769"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logo of a drone&#10;&#10;Description automatically generated">
            <a:extLst>
              <a:ext uri="{FF2B5EF4-FFF2-40B4-BE49-F238E27FC236}">
                <a16:creationId xmlns:a16="http://schemas.microsoft.com/office/drawing/2014/main" id="{9680096B-A3CC-B2E4-595A-4D38E0359DC1}"/>
              </a:ext>
            </a:extLst>
          </p:cNvPr>
          <p:cNvPicPr>
            <a:picLocks noChangeAspect="1"/>
          </p:cNvPicPr>
          <p:nvPr/>
        </p:nvPicPr>
        <p:blipFill>
          <a:blip r:embed="rId4"/>
          <a:stretch>
            <a:fillRect/>
          </a:stretch>
        </p:blipFill>
        <p:spPr>
          <a:xfrm>
            <a:off x="-3607" y="5912312"/>
            <a:ext cx="964307" cy="946485"/>
          </a:xfrm>
          <a:prstGeom prst="rect">
            <a:avLst/>
          </a:prstGeom>
        </p:spPr>
      </p:pic>
      <p:sp>
        <p:nvSpPr>
          <p:cNvPr id="9" name="Content Placeholder 2">
            <a:extLst>
              <a:ext uri="{FF2B5EF4-FFF2-40B4-BE49-F238E27FC236}">
                <a16:creationId xmlns:a16="http://schemas.microsoft.com/office/drawing/2014/main" id="{527EFF73-F64E-23BF-A254-D4FB47CF0CB3}"/>
              </a:ext>
            </a:extLst>
          </p:cNvPr>
          <p:cNvSpPr txBox="1">
            <a:spLocks/>
          </p:cNvSpPr>
          <p:nvPr/>
        </p:nvSpPr>
        <p:spPr>
          <a:xfrm>
            <a:off x="179199" y="1213397"/>
            <a:ext cx="7058351" cy="5297517"/>
          </a:xfrm>
          <a:prstGeom prst="rect">
            <a:avLst/>
          </a:prstGeom>
        </p:spPr>
        <p:txBody>
          <a:bodyPr lIns="91440" tIns="45720" rIns="91440" bIns="45720" anchor="t"/>
          <a:lstStyle/>
          <a:p>
            <a:pPr algn="just">
              <a:spcBef>
                <a:spcPts val="50"/>
              </a:spcBef>
              <a:spcAft>
                <a:spcPts val="50"/>
              </a:spcAft>
              <a:defRPr/>
            </a:pPr>
            <a:r>
              <a:rPr lang="en-GB" sz="1400" kern="0">
                <a:latin typeface="Arial"/>
                <a:cs typeface="Arial"/>
              </a:rPr>
              <a:t>We must evaluate several components and their function, the materials and the rationale for their use, the manufacturing method for each component and a detailed plan of the building process. </a:t>
            </a:r>
          </a:p>
          <a:p>
            <a:pPr algn="just">
              <a:spcBef>
                <a:spcPts val="50"/>
              </a:spcBef>
              <a:spcAft>
                <a:spcPts val="50"/>
              </a:spcAft>
              <a:defRPr/>
            </a:pPr>
            <a:r>
              <a:rPr lang="en-GB" sz="1400" b="1" kern="0">
                <a:latin typeface="Arial"/>
                <a:cs typeface="Arial"/>
              </a:rPr>
              <a:t>The Hub</a:t>
            </a:r>
          </a:p>
          <a:p>
            <a:pPr marL="285750" indent="-285750" algn="just">
              <a:spcBef>
                <a:spcPts val="50"/>
              </a:spcBef>
              <a:spcAft>
                <a:spcPts val="50"/>
              </a:spcAft>
              <a:buFont typeface="Arial"/>
              <a:buChar char="•"/>
              <a:defRPr/>
            </a:pPr>
            <a:r>
              <a:rPr lang="en-GB" sz="1400" kern="0">
                <a:latin typeface="Arial"/>
                <a:cs typeface="Arial"/>
              </a:rPr>
              <a:t>Consisting of two robust carbon fibre plates &amp; acrylic box to accommodate the avionics internally.</a:t>
            </a:r>
          </a:p>
          <a:p>
            <a:pPr marL="285750" indent="-285750" algn="just">
              <a:spcBef>
                <a:spcPts val="50"/>
              </a:spcBef>
              <a:spcAft>
                <a:spcPts val="50"/>
              </a:spcAft>
              <a:buFont typeface="Arial"/>
              <a:buChar char="•"/>
              <a:defRPr/>
            </a:pPr>
            <a:r>
              <a:rPr lang="en-GB" sz="1400" kern="0">
                <a:latin typeface="Arial"/>
                <a:cs typeface="Arial"/>
              </a:rPr>
              <a:t>External mounting point to attach the gimbal underneath the drone.</a:t>
            </a:r>
          </a:p>
          <a:p>
            <a:pPr marL="285750" indent="-285750" algn="just">
              <a:spcBef>
                <a:spcPts val="50"/>
              </a:spcBef>
              <a:spcAft>
                <a:spcPts val="50"/>
              </a:spcAft>
              <a:buFont typeface="Arial"/>
              <a:buChar char="•"/>
              <a:defRPr/>
            </a:pPr>
            <a:r>
              <a:rPr lang="en-GB" sz="1400" kern="0">
                <a:latin typeface="Arial"/>
                <a:cs typeface="Arial"/>
              </a:rPr>
              <a:t>Hub must withstand torsional and bending loads from motor arms.</a:t>
            </a:r>
          </a:p>
          <a:p>
            <a:pPr marL="285750" indent="-285750" algn="just">
              <a:spcBef>
                <a:spcPts val="50"/>
              </a:spcBef>
              <a:spcAft>
                <a:spcPts val="50"/>
              </a:spcAft>
              <a:buFont typeface="Arial"/>
              <a:buChar char="•"/>
              <a:defRPr/>
            </a:pPr>
            <a:r>
              <a:rPr lang="en-GB" sz="1400" kern="0">
                <a:latin typeface="Arial"/>
                <a:cs typeface="Arial"/>
              </a:rPr>
              <a:t>3D printed dome to seal internal payload.</a:t>
            </a:r>
          </a:p>
          <a:p>
            <a:pPr algn="just">
              <a:spcBef>
                <a:spcPts val="50"/>
              </a:spcBef>
              <a:spcAft>
                <a:spcPts val="50"/>
              </a:spcAft>
              <a:defRPr/>
            </a:pPr>
            <a:r>
              <a:rPr lang="en-GB" sz="1400" b="1" kern="0">
                <a:latin typeface="Arial"/>
                <a:cs typeface="Arial"/>
              </a:rPr>
              <a:t>Motor Arm</a:t>
            </a:r>
          </a:p>
          <a:p>
            <a:pPr marL="285750" indent="-285750" algn="just">
              <a:spcBef>
                <a:spcPts val="50"/>
              </a:spcBef>
              <a:spcAft>
                <a:spcPts val="50"/>
              </a:spcAft>
              <a:buFont typeface="Arial"/>
              <a:buChar char="•"/>
              <a:defRPr/>
            </a:pPr>
            <a:r>
              <a:rPr lang="en-GB" sz="1400" kern="0">
                <a:latin typeface="Arial"/>
                <a:cs typeface="Arial"/>
              </a:rPr>
              <a:t>Carbon fibre truss configuration allowing reduced weight without compromising structural integrity.</a:t>
            </a:r>
          </a:p>
          <a:p>
            <a:pPr marL="285750" indent="-285750" algn="just">
              <a:spcBef>
                <a:spcPts val="50"/>
              </a:spcBef>
              <a:spcAft>
                <a:spcPts val="50"/>
              </a:spcAft>
              <a:buFont typeface="Arial"/>
              <a:buChar char="•"/>
              <a:defRPr/>
            </a:pPr>
            <a:r>
              <a:rPr lang="en-GB" sz="1400" kern="0">
                <a:latin typeface="Arial"/>
                <a:cs typeface="Arial"/>
              </a:rPr>
              <a:t>Motor produces bending moments and motor arm must resist bending loads.</a:t>
            </a:r>
            <a:endParaRPr lang="en-GB" sz="1400" kern="0">
              <a:latin typeface="Calibri" panose="020F0502020204030204"/>
              <a:cs typeface="Calibri" panose="020F0502020204030204"/>
            </a:endParaRPr>
          </a:p>
          <a:p>
            <a:pPr marL="285750" indent="-285750" algn="just">
              <a:spcBef>
                <a:spcPts val="50"/>
              </a:spcBef>
              <a:spcAft>
                <a:spcPts val="50"/>
              </a:spcAft>
              <a:buFont typeface="Arial"/>
              <a:buChar char="•"/>
              <a:defRPr/>
            </a:pPr>
            <a:r>
              <a:rPr lang="en-GB" sz="1400" kern="0">
                <a:latin typeface="Arial"/>
                <a:cs typeface="Arial"/>
              </a:rPr>
              <a:t>Prevent exposure of wiring to water.</a:t>
            </a:r>
          </a:p>
          <a:p>
            <a:pPr marL="285750" indent="-285750" algn="just">
              <a:spcBef>
                <a:spcPts val="50"/>
              </a:spcBef>
              <a:spcAft>
                <a:spcPts val="50"/>
              </a:spcAft>
              <a:buFont typeface="Arial"/>
              <a:buChar char="•"/>
              <a:defRPr/>
            </a:pPr>
            <a:r>
              <a:rPr lang="en-GB" sz="1400" kern="0">
                <a:latin typeface="Arial"/>
                <a:cs typeface="Arial"/>
              </a:rPr>
              <a:t>Current model doesn’t include foldable arms, in process of adding a horizontal hinge to make the Quad-</a:t>
            </a:r>
            <a:r>
              <a:rPr lang="en-GB" sz="1400" kern="0" err="1">
                <a:latin typeface="Arial"/>
                <a:cs typeface="Arial"/>
              </a:rPr>
              <a:t>morant</a:t>
            </a:r>
            <a:r>
              <a:rPr lang="en-GB" sz="1400" kern="0">
                <a:latin typeface="Arial"/>
                <a:cs typeface="Arial"/>
              </a:rPr>
              <a:t> portable.</a:t>
            </a:r>
          </a:p>
          <a:p>
            <a:pPr algn="just">
              <a:spcBef>
                <a:spcPts val="50"/>
              </a:spcBef>
              <a:spcAft>
                <a:spcPts val="50"/>
              </a:spcAft>
              <a:defRPr/>
            </a:pPr>
            <a:r>
              <a:rPr lang="en-GB" sz="1400" b="1" kern="0">
                <a:latin typeface="Arial"/>
                <a:cs typeface="Arial"/>
              </a:rPr>
              <a:t>Landing legs </a:t>
            </a:r>
          </a:p>
          <a:p>
            <a:pPr marL="285750" indent="-285750" algn="just">
              <a:spcBef>
                <a:spcPts val="50"/>
              </a:spcBef>
              <a:spcAft>
                <a:spcPts val="50"/>
              </a:spcAft>
              <a:buFont typeface="Arial"/>
              <a:buChar char="•"/>
              <a:defRPr/>
            </a:pPr>
            <a:r>
              <a:rPr lang="en-GB" sz="1400" kern="0">
                <a:latin typeface="Arial"/>
                <a:cs typeface="Arial"/>
              </a:rPr>
              <a:t>Experience mainly axial loads from landing impulse.</a:t>
            </a:r>
            <a:endParaRPr lang="en-GB" sz="1400" b="1" kern="0">
              <a:latin typeface="Arial"/>
              <a:cs typeface="Arial"/>
            </a:endParaRPr>
          </a:p>
          <a:p>
            <a:pPr marL="285750" indent="-285750" algn="just">
              <a:spcBef>
                <a:spcPts val="50"/>
              </a:spcBef>
              <a:spcAft>
                <a:spcPts val="50"/>
              </a:spcAft>
              <a:buFont typeface="Arial"/>
              <a:buChar char="•"/>
              <a:defRPr/>
            </a:pPr>
            <a:r>
              <a:rPr lang="en-GB" sz="1400" kern="0">
                <a:latin typeface="Arial"/>
                <a:cs typeface="Arial"/>
              </a:rPr>
              <a:t>Rail configuration which distributes landing impact over larger area and reducing risk of tipping.</a:t>
            </a:r>
          </a:p>
          <a:p>
            <a:pPr algn="just">
              <a:spcBef>
                <a:spcPts val="50"/>
              </a:spcBef>
              <a:spcAft>
                <a:spcPts val="50"/>
              </a:spcAft>
              <a:defRPr/>
            </a:pPr>
            <a:endParaRPr lang="en-GB" sz="1400" kern="0">
              <a:latin typeface="Arial"/>
              <a:cs typeface="Arial"/>
            </a:endParaRPr>
          </a:p>
          <a:p>
            <a:pPr algn="just">
              <a:spcBef>
                <a:spcPct val="20000"/>
              </a:spcBef>
              <a:spcAft>
                <a:spcPts val="1200"/>
              </a:spcAft>
              <a:defRPr/>
            </a:pPr>
            <a:endParaRPr lang="en-GB" kern="0">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78DA6DC8-935D-63C8-4F7F-9310E73A995E}"/>
              </a:ext>
            </a:extLst>
          </p:cNvPr>
          <p:cNvSpPr txBox="1">
            <a:spLocks/>
          </p:cNvSpPr>
          <p:nvPr/>
        </p:nvSpPr>
        <p:spPr>
          <a:xfrm>
            <a:off x="835694" y="214008"/>
            <a:ext cx="73915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bg1"/>
                </a:solidFill>
                <a:latin typeface="Arial Black" panose="020B0A04020102020204" pitchFamily="34" charset="0"/>
                <a:ea typeface="+mj-ea"/>
                <a:cs typeface="+mj-cs"/>
              </a:defRPr>
            </a:lvl1pPr>
          </a:lstStyle>
          <a:p>
            <a:r>
              <a:rPr lang="en-GB">
                <a:solidFill>
                  <a:schemeClr val="accent4">
                    <a:lumMod val="75000"/>
                  </a:schemeClr>
                </a:solidFill>
                <a:latin typeface="Arial Black"/>
              </a:rPr>
              <a:t>Airframe Design</a:t>
            </a:r>
            <a:endParaRPr lang="en-GB">
              <a:solidFill>
                <a:schemeClr val="accent4">
                  <a:lumMod val="75000"/>
                </a:schemeClr>
              </a:solidFill>
            </a:endParaRPr>
          </a:p>
        </p:txBody>
      </p:sp>
      <p:pic>
        <p:nvPicPr>
          <p:cNvPr id="5" name="Picture 4">
            <a:extLst>
              <a:ext uri="{FF2B5EF4-FFF2-40B4-BE49-F238E27FC236}">
                <a16:creationId xmlns:a16="http://schemas.microsoft.com/office/drawing/2014/main" id="{2E9F0A19-F172-C177-8E34-FF0A05809DF8}"/>
              </a:ext>
            </a:extLst>
          </p:cNvPr>
          <p:cNvPicPr>
            <a:picLocks noChangeAspect="1"/>
          </p:cNvPicPr>
          <p:nvPr/>
        </p:nvPicPr>
        <p:blipFill>
          <a:blip r:embed="rId5"/>
          <a:srcRect l="8102" t="-429" r="7928" b="-316"/>
          <a:stretch/>
        </p:blipFill>
        <p:spPr>
          <a:xfrm>
            <a:off x="9443944" y="-6246"/>
            <a:ext cx="2738992" cy="2439435"/>
          </a:xfrm>
          <a:prstGeom prst="rect">
            <a:avLst/>
          </a:prstGeom>
          <a:ln>
            <a:solidFill>
              <a:srgbClr val="4472C4"/>
            </a:solidFill>
          </a:ln>
        </p:spPr>
      </p:pic>
      <p:pic>
        <p:nvPicPr>
          <p:cNvPr id="6" name="Picture 5" descr="A blue object with holes&#10;&#10;Description automatically generated">
            <a:extLst>
              <a:ext uri="{FF2B5EF4-FFF2-40B4-BE49-F238E27FC236}">
                <a16:creationId xmlns:a16="http://schemas.microsoft.com/office/drawing/2014/main" id="{446205CB-605C-12AA-F9AD-8F5A4205AE2F}"/>
              </a:ext>
            </a:extLst>
          </p:cNvPr>
          <p:cNvPicPr>
            <a:picLocks noChangeAspect="1"/>
          </p:cNvPicPr>
          <p:nvPr/>
        </p:nvPicPr>
        <p:blipFill>
          <a:blip r:embed="rId6"/>
          <a:stretch>
            <a:fillRect/>
          </a:stretch>
        </p:blipFill>
        <p:spPr>
          <a:xfrm>
            <a:off x="9444038" y="2436813"/>
            <a:ext cx="2752725" cy="2492375"/>
          </a:xfrm>
          <a:prstGeom prst="rect">
            <a:avLst/>
          </a:prstGeom>
          <a:ln>
            <a:solidFill>
              <a:srgbClr val="4472C4"/>
            </a:solidFill>
          </a:ln>
        </p:spPr>
      </p:pic>
      <p:pic>
        <p:nvPicPr>
          <p:cNvPr id="7" name="Picture 6" descr="A blue object with a hole&#10;&#10;Description automatically generated">
            <a:extLst>
              <a:ext uri="{FF2B5EF4-FFF2-40B4-BE49-F238E27FC236}">
                <a16:creationId xmlns:a16="http://schemas.microsoft.com/office/drawing/2014/main" id="{77FF3EC1-E49F-A181-D814-BD912E85126D}"/>
              </a:ext>
            </a:extLst>
          </p:cNvPr>
          <p:cNvPicPr>
            <a:picLocks noChangeAspect="1"/>
          </p:cNvPicPr>
          <p:nvPr/>
        </p:nvPicPr>
        <p:blipFill>
          <a:blip r:embed="rId7"/>
          <a:srcRect t="-150" r="10940" b="-376"/>
          <a:stretch/>
        </p:blipFill>
        <p:spPr>
          <a:xfrm>
            <a:off x="7228912" y="4923468"/>
            <a:ext cx="2205858" cy="1940473"/>
          </a:xfrm>
          <a:prstGeom prst="rect">
            <a:avLst/>
          </a:prstGeom>
          <a:ln>
            <a:solidFill>
              <a:srgbClr val="4472C4"/>
            </a:solidFill>
          </a:ln>
        </p:spPr>
      </p:pic>
      <p:pic>
        <p:nvPicPr>
          <p:cNvPr id="8" name="Picture 7" descr="A blue pipe with a hole in the middle&#10;&#10;Description automatically generated">
            <a:extLst>
              <a:ext uri="{FF2B5EF4-FFF2-40B4-BE49-F238E27FC236}">
                <a16:creationId xmlns:a16="http://schemas.microsoft.com/office/drawing/2014/main" id="{6713AA3F-D233-5265-4D6E-64C7272A986D}"/>
              </a:ext>
            </a:extLst>
          </p:cNvPr>
          <p:cNvPicPr>
            <a:picLocks noChangeAspect="1"/>
          </p:cNvPicPr>
          <p:nvPr/>
        </p:nvPicPr>
        <p:blipFill>
          <a:blip r:embed="rId8"/>
          <a:srcRect r="14403" b="882"/>
          <a:stretch/>
        </p:blipFill>
        <p:spPr>
          <a:xfrm>
            <a:off x="9447213" y="4938713"/>
            <a:ext cx="2747750" cy="1917419"/>
          </a:xfrm>
          <a:prstGeom prst="rect">
            <a:avLst/>
          </a:prstGeom>
          <a:ln>
            <a:solidFill>
              <a:srgbClr val="4472C4"/>
            </a:solidFill>
          </a:ln>
        </p:spPr>
      </p:pic>
      <p:pic>
        <p:nvPicPr>
          <p:cNvPr id="31" name="Audio 30">
            <a:hlinkClick r:id="" action="ppaction://media"/>
            <a:extLst>
              <a:ext uri="{FF2B5EF4-FFF2-40B4-BE49-F238E27FC236}">
                <a16:creationId xmlns:a16="http://schemas.microsoft.com/office/drawing/2014/main" id="{3B04BB60-67B1-4A6B-2BF6-265D58706426}"/>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47656497"/>
      </p:ext>
    </p:extLst>
  </p:cSld>
  <p:clrMapOvr>
    <a:masterClrMapping/>
  </p:clrMapOvr>
  <mc:AlternateContent xmlns:mc="http://schemas.openxmlformats.org/markup-compatibility/2006" xmlns:p14="http://schemas.microsoft.com/office/powerpoint/2010/main">
    <mc:Choice Requires="p14">
      <p:transition spd="slow" p14:dur="2000" advTm="100132"/>
    </mc:Choice>
    <mc:Fallback xmlns="">
      <p:transition spd="slow" advTm="100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DA68E3-A585-4948-8EC8-A98C9994C730}"/>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1">
            <a:extLst>
              <a:ext uri="{FF2B5EF4-FFF2-40B4-BE49-F238E27FC236}">
                <a16:creationId xmlns:a16="http://schemas.microsoft.com/office/drawing/2014/main" id="{54344FAE-2547-B142-8D53-80F9C61DA7CB}"/>
              </a:ext>
            </a:extLst>
          </p:cNvPr>
          <p:cNvSpPr txBox="1">
            <a:spLocks/>
          </p:cNvSpPr>
          <p:nvPr/>
        </p:nvSpPr>
        <p:spPr>
          <a:xfrm>
            <a:off x="327694" y="252108"/>
            <a:ext cx="73915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bg1"/>
                </a:solidFill>
                <a:latin typeface="Arial Black" panose="020B0A04020102020204" pitchFamily="34" charset="0"/>
                <a:ea typeface="+mj-ea"/>
                <a:cs typeface="+mj-cs"/>
              </a:defRPr>
            </a:lvl1pPr>
          </a:lstStyle>
          <a:p>
            <a:r>
              <a:rPr lang="en-GB">
                <a:solidFill>
                  <a:schemeClr val="accent4">
                    <a:lumMod val="75000"/>
                  </a:schemeClr>
                </a:solidFill>
                <a:latin typeface="Arial Black"/>
              </a:rPr>
              <a:t>Test Finite Element Analysis</a:t>
            </a:r>
            <a:endParaRPr lang="en-US">
              <a:solidFill>
                <a:schemeClr val="accent4">
                  <a:lumMod val="75000"/>
                </a:schemeClr>
              </a:solidFill>
            </a:endParaRPr>
          </a:p>
        </p:txBody>
      </p:sp>
      <p:pic>
        <p:nvPicPr>
          <p:cNvPr id="2" name="Picture 1" descr="A logo of a drone&#10;&#10;Description automatically generated">
            <a:extLst>
              <a:ext uri="{FF2B5EF4-FFF2-40B4-BE49-F238E27FC236}">
                <a16:creationId xmlns:a16="http://schemas.microsoft.com/office/drawing/2014/main" id="{DC6371FD-1459-EAD6-1F1A-7512F2501814}"/>
              </a:ext>
            </a:extLst>
          </p:cNvPr>
          <p:cNvPicPr>
            <a:picLocks noChangeAspect="1"/>
          </p:cNvPicPr>
          <p:nvPr/>
        </p:nvPicPr>
        <p:blipFill>
          <a:blip r:embed="rId4"/>
          <a:stretch>
            <a:fillRect/>
          </a:stretch>
        </p:blipFill>
        <p:spPr>
          <a:xfrm>
            <a:off x="-3607" y="5912312"/>
            <a:ext cx="964307" cy="946485"/>
          </a:xfrm>
          <a:prstGeom prst="rect">
            <a:avLst/>
          </a:prstGeom>
        </p:spPr>
      </p:pic>
      <p:pic>
        <p:nvPicPr>
          <p:cNvPr id="5" name="Picture 4" descr="A computer screen shot of a blue and green object&#10;&#10;Description automatically generated">
            <a:extLst>
              <a:ext uri="{FF2B5EF4-FFF2-40B4-BE49-F238E27FC236}">
                <a16:creationId xmlns:a16="http://schemas.microsoft.com/office/drawing/2014/main" id="{D394C68C-EB50-14DF-25A7-4CC43E272694}"/>
              </a:ext>
            </a:extLst>
          </p:cNvPr>
          <p:cNvPicPr>
            <a:picLocks noChangeAspect="1"/>
          </p:cNvPicPr>
          <p:nvPr/>
        </p:nvPicPr>
        <p:blipFill>
          <a:blip r:embed="rId5"/>
          <a:srcRect l="12195" t="16279" r="188" b="12292"/>
          <a:stretch/>
        </p:blipFill>
        <p:spPr>
          <a:xfrm>
            <a:off x="330678" y="1437736"/>
            <a:ext cx="5752730" cy="263517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A136A4D-5A65-3F28-EFF3-368E510BC2F8}"/>
              </a:ext>
            </a:extLst>
          </p:cNvPr>
          <p:cNvPicPr>
            <a:picLocks noChangeAspect="1"/>
          </p:cNvPicPr>
          <p:nvPr/>
        </p:nvPicPr>
        <p:blipFill>
          <a:blip r:embed="rId6"/>
          <a:srcRect l="11688" t="15336" r="-36" b="13288"/>
          <a:stretch/>
        </p:blipFill>
        <p:spPr>
          <a:xfrm>
            <a:off x="6095999" y="1437736"/>
            <a:ext cx="5753606" cy="2608967"/>
          </a:xfrm>
          <a:prstGeom prst="rect">
            <a:avLst/>
          </a:prstGeom>
        </p:spPr>
      </p:pic>
      <p:graphicFrame>
        <p:nvGraphicFramePr>
          <p:cNvPr id="8" name="Table 7">
            <a:extLst>
              <a:ext uri="{FF2B5EF4-FFF2-40B4-BE49-F238E27FC236}">
                <a16:creationId xmlns:a16="http://schemas.microsoft.com/office/drawing/2014/main" id="{89F3F6FF-3996-D1AD-4252-687F17A06301}"/>
              </a:ext>
            </a:extLst>
          </p:cNvPr>
          <p:cNvGraphicFramePr>
            <a:graphicFrameLocks noGrp="1"/>
          </p:cNvGraphicFramePr>
          <p:nvPr>
            <p:extLst>
              <p:ext uri="{D42A27DB-BD31-4B8C-83A1-F6EECF244321}">
                <p14:modId xmlns:p14="http://schemas.microsoft.com/office/powerpoint/2010/main" val="2959243193"/>
              </p:ext>
            </p:extLst>
          </p:nvPr>
        </p:nvGraphicFramePr>
        <p:xfrm>
          <a:off x="6287005" y="4304596"/>
          <a:ext cx="5562600" cy="1855470"/>
        </p:xfrm>
        <a:graphic>
          <a:graphicData uri="http://schemas.openxmlformats.org/drawingml/2006/table">
            <a:tbl>
              <a:tblPr firstRow="1" firstCol="1" bandRow="1">
                <a:tableStyleId>{5C22544A-7EE6-4342-B048-85BDC9FD1C3A}</a:tableStyleId>
              </a:tblPr>
              <a:tblGrid>
                <a:gridCol w="1390650">
                  <a:extLst>
                    <a:ext uri="{9D8B030D-6E8A-4147-A177-3AD203B41FA5}">
                      <a16:colId xmlns:a16="http://schemas.microsoft.com/office/drawing/2014/main" val="1972818807"/>
                    </a:ext>
                  </a:extLst>
                </a:gridCol>
                <a:gridCol w="1390650">
                  <a:extLst>
                    <a:ext uri="{9D8B030D-6E8A-4147-A177-3AD203B41FA5}">
                      <a16:colId xmlns:a16="http://schemas.microsoft.com/office/drawing/2014/main" val="2175601155"/>
                    </a:ext>
                  </a:extLst>
                </a:gridCol>
                <a:gridCol w="1390650">
                  <a:extLst>
                    <a:ext uri="{9D8B030D-6E8A-4147-A177-3AD203B41FA5}">
                      <a16:colId xmlns:a16="http://schemas.microsoft.com/office/drawing/2014/main" val="510725341"/>
                    </a:ext>
                  </a:extLst>
                </a:gridCol>
                <a:gridCol w="1390650">
                  <a:extLst>
                    <a:ext uri="{9D8B030D-6E8A-4147-A177-3AD203B41FA5}">
                      <a16:colId xmlns:a16="http://schemas.microsoft.com/office/drawing/2014/main" val="4045189558"/>
                    </a:ext>
                  </a:extLst>
                </a:gridCol>
              </a:tblGrid>
              <a:tr h="352425">
                <a:tc>
                  <a:txBody>
                    <a:bodyPr/>
                    <a:lstStyle/>
                    <a:p>
                      <a:pPr algn="l" fontAlgn="base"/>
                      <a:r>
                        <a:rPr lang="en-US" sz="1400" b="1" kern="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Material</a:t>
                      </a:r>
                      <a:endParaRPr lang="en-US">
                        <a:effectLst/>
                      </a:endParaRPr>
                    </a:p>
                  </a:txBody>
                  <a:tcPr marL="9525" marR="9525" marT="9525" marB="952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pPr algn="l" fontAlgn="base"/>
                      <a:r>
                        <a:rPr lang="en-US" sz="1400" b="1" kern="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Mass Dens [kg/m3]</a:t>
                      </a:r>
                      <a:endParaRPr lang="en-US">
                        <a:effectLst/>
                      </a:endParaRPr>
                    </a:p>
                  </a:txBody>
                  <a:tcPr marL="9525" marR="9525" marT="9525" marB="952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pPr algn="l" fontAlgn="base"/>
                      <a:r>
                        <a:rPr lang="en-US" sz="1400" b="1" kern="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Youngs Modulus [MPa]</a:t>
                      </a:r>
                      <a:endParaRPr lang="en-US">
                        <a:effectLst/>
                      </a:endParaRPr>
                    </a:p>
                  </a:txBody>
                  <a:tcPr marL="9525" marR="9525" marT="9525" marB="952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pPr algn="l" fontAlgn="base"/>
                      <a:r>
                        <a:rPr lang="en-US" sz="1400" b="1" kern="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Poissons ratio</a:t>
                      </a:r>
                      <a:endParaRPr lang="en-US">
                        <a:effectLst/>
                      </a:endParaRPr>
                    </a:p>
                  </a:txBody>
                  <a:tcPr marL="9525" marR="9525" marT="9525" marB="952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679543685"/>
                  </a:ext>
                </a:extLst>
              </a:tr>
              <a:tr h="352425">
                <a:tc>
                  <a:txBody>
                    <a:bodyPr/>
                    <a:lstStyle/>
                    <a:p>
                      <a:pPr algn="l" fontAlgn="base"/>
                      <a:r>
                        <a:rPr lang="en-US"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PVC</a:t>
                      </a:r>
                      <a:endParaRPr lang="en-US">
                        <a:effectLst/>
                      </a:endParaRPr>
                    </a:p>
                  </a:txBody>
                  <a:tcPr marL="9525" marR="9525" marT="9525" marB="952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fontAlgn="base"/>
                      <a:r>
                        <a:rPr lang="en-US" sz="18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1300-1450</a:t>
                      </a:r>
                      <a:endParaRPr lang="en-US">
                        <a:effectLst/>
                      </a:endParaRPr>
                    </a:p>
                  </a:txBody>
                  <a:tcPr marL="9525" marR="9525" marT="9525" marB="952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fontAlgn="base"/>
                      <a:r>
                        <a:rPr lang="en-US" sz="18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2.4-4.1</a:t>
                      </a:r>
                      <a:endParaRPr lang="en-US">
                        <a:effectLst/>
                      </a:endParaRPr>
                    </a:p>
                  </a:txBody>
                  <a:tcPr marL="9525" marR="9525" marT="9525" marB="952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fontAlgn="base"/>
                      <a:r>
                        <a:rPr lang="en-US" sz="18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a:t>
                      </a:r>
                      <a:endParaRPr lang="en-US">
                        <a:effectLst/>
                      </a:endParaRPr>
                    </a:p>
                  </a:txBody>
                  <a:tcPr marL="9525" marR="9525" marT="9525" marB="952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289728542"/>
                  </a:ext>
                </a:extLst>
              </a:tr>
              <a:tr h="352425">
                <a:tc>
                  <a:txBody>
                    <a:bodyPr/>
                    <a:lstStyle/>
                    <a:p>
                      <a:pPr algn="l" fontAlgn="base"/>
                      <a:r>
                        <a:rPr lang="en-US"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CFRP</a:t>
                      </a:r>
                      <a:endParaRPr lang="en-US">
                        <a:effectLst/>
                      </a:endParaRPr>
                    </a:p>
                  </a:txBody>
                  <a:tcPr marL="9525" marR="9525" marT="9525" marB="952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fontAlgn="base"/>
                      <a:r>
                        <a:rPr lang="en-US" sz="18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1600</a:t>
                      </a:r>
                      <a:endParaRPr lang="en-US">
                        <a:effectLst/>
                      </a:endParaRPr>
                    </a:p>
                  </a:txBody>
                  <a:tcPr marL="9525" marR="9525" marT="9525" marB="952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fontAlgn="base"/>
                      <a:r>
                        <a:rPr lang="en-US" sz="18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69-150</a:t>
                      </a:r>
                      <a:endParaRPr lang="en-US">
                        <a:effectLst/>
                      </a:endParaRPr>
                    </a:p>
                  </a:txBody>
                  <a:tcPr marL="9525" marR="9525" marT="9525" marB="952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fontAlgn="base"/>
                      <a:r>
                        <a:rPr lang="en-US" sz="18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0.15</a:t>
                      </a:r>
                      <a:endParaRPr lang="en-US">
                        <a:effectLst/>
                      </a:endParaRPr>
                    </a:p>
                  </a:txBody>
                  <a:tcPr marL="9525" marR="9525" marT="9525" marB="952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2316567595"/>
                  </a:ext>
                </a:extLst>
              </a:tr>
              <a:tr h="352425">
                <a:tc>
                  <a:txBody>
                    <a:bodyPr/>
                    <a:lstStyle/>
                    <a:p>
                      <a:pPr algn="l" fontAlgn="base"/>
                      <a:r>
                        <a:rPr lang="en-US"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Aluminium 6061</a:t>
                      </a:r>
                      <a:endParaRPr lang="en-US">
                        <a:effectLst/>
                      </a:endParaRPr>
                    </a:p>
                  </a:txBody>
                  <a:tcPr marL="9525" marR="9525" marT="9525" marB="952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fontAlgn="base"/>
                      <a:r>
                        <a:rPr lang="en-US" sz="18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2500-2900</a:t>
                      </a:r>
                      <a:endParaRPr lang="en-US">
                        <a:effectLst/>
                      </a:endParaRPr>
                    </a:p>
                  </a:txBody>
                  <a:tcPr marL="9525" marR="9525" marT="9525" marB="952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fontAlgn="base"/>
                      <a:r>
                        <a:rPr lang="en-US" sz="18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68-82</a:t>
                      </a:r>
                      <a:endParaRPr lang="en-US">
                        <a:effectLst/>
                      </a:endParaRPr>
                    </a:p>
                  </a:txBody>
                  <a:tcPr marL="9525" marR="9525" marT="9525" marB="952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fontAlgn="base"/>
                      <a:r>
                        <a:rPr lang="en-US" sz="18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0.334</a:t>
                      </a:r>
                      <a:endParaRPr lang="en-US">
                        <a:effectLst/>
                      </a:endParaRPr>
                    </a:p>
                  </a:txBody>
                  <a:tcPr marL="9525" marR="9525" marT="9525" marB="952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2238394314"/>
                  </a:ext>
                </a:extLst>
              </a:tr>
              <a:tr h="352425">
                <a:tc>
                  <a:txBody>
                    <a:bodyPr/>
                    <a:lstStyle/>
                    <a:p>
                      <a:pPr algn="l" fontAlgn="base"/>
                      <a:r>
                        <a:rPr lang="en-US"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Stainless steel</a:t>
                      </a:r>
                      <a:endParaRPr lang="en-US">
                        <a:effectLst/>
                      </a:endParaRPr>
                    </a:p>
                  </a:txBody>
                  <a:tcPr marL="9525" marR="9525" marT="9525" marB="952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fontAlgn="base"/>
                      <a:r>
                        <a:rPr lang="en-US" sz="18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7600-8100</a:t>
                      </a:r>
                      <a:endParaRPr lang="en-US">
                        <a:effectLst/>
                      </a:endParaRPr>
                    </a:p>
                  </a:txBody>
                  <a:tcPr marL="9525" marR="9525" marT="9525" marB="952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fontAlgn="base"/>
                      <a:r>
                        <a:rPr lang="en-US" sz="18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190-210</a:t>
                      </a:r>
                      <a:endParaRPr lang="en-US">
                        <a:effectLst/>
                      </a:endParaRPr>
                    </a:p>
                  </a:txBody>
                  <a:tcPr marL="9525" marR="9525" marT="9525" marB="952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fontAlgn="base"/>
                      <a:r>
                        <a:rPr lang="en-US" sz="18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0.27-0.31</a:t>
                      </a:r>
                      <a:endParaRPr lang="en-US">
                        <a:effectLst/>
                      </a:endParaRPr>
                    </a:p>
                  </a:txBody>
                  <a:tcPr marL="9525" marR="9525" marT="9525" marB="952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440236763"/>
                  </a:ext>
                </a:extLst>
              </a:tr>
            </a:tbl>
          </a:graphicData>
        </a:graphic>
      </p:graphicFrame>
      <p:sp>
        <p:nvSpPr>
          <p:cNvPr id="7" name="TextBox 6">
            <a:extLst>
              <a:ext uri="{FF2B5EF4-FFF2-40B4-BE49-F238E27FC236}">
                <a16:creationId xmlns:a16="http://schemas.microsoft.com/office/drawing/2014/main" id="{80E0CCA1-F3A7-8F70-D7E3-ED4328C6B3C5}"/>
              </a:ext>
            </a:extLst>
          </p:cNvPr>
          <p:cNvSpPr txBox="1"/>
          <p:nvPr/>
        </p:nvSpPr>
        <p:spPr>
          <a:xfrm>
            <a:off x="327694" y="4304596"/>
            <a:ext cx="5752730" cy="738664"/>
          </a:xfrm>
          <a:prstGeom prst="rect">
            <a:avLst/>
          </a:prstGeom>
          <a:noFill/>
        </p:spPr>
        <p:txBody>
          <a:bodyPr wrap="square" lIns="91440" tIns="45720" rIns="91440" bIns="45720" rtlCol="0" anchor="t">
            <a:spAutoFit/>
          </a:bodyPr>
          <a:lstStyle/>
          <a:p>
            <a:r>
              <a:rPr lang="en-GB" sz="1400"/>
              <a:t>We have liaised with a member of the workshop team to enquire about manufacturing techniques. The Arms can be manufactured several ways. Whether its water jet cut or milled (if its aluminium)</a:t>
            </a:r>
          </a:p>
        </p:txBody>
      </p:sp>
      <p:sp>
        <p:nvSpPr>
          <p:cNvPr id="9" name="TextBox 8">
            <a:extLst>
              <a:ext uri="{FF2B5EF4-FFF2-40B4-BE49-F238E27FC236}">
                <a16:creationId xmlns:a16="http://schemas.microsoft.com/office/drawing/2014/main" id="{6F29941F-6B9B-183D-81DD-9ED51B4E76E9}"/>
              </a:ext>
            </a:extLst>
          </p:cNvPr>
          <p:cNvSpPr txBox="1"/>
          <p:nvPr/>
        </p:nvSpPr>
        <p:spPr>
          <a:xfrm>
            <a:off x="342395" y="5043260"/>
            <a:ext cx="5491477" cy="954107"/>
          </a:xfrm>
          <a:prstGeom prst="rect">
            <a:avLst/>
          </a:prstGeom>
          <a:noFill/>
        </p:spPr>
        <p:txBody>
          <a:bodyPr wrap="square" lIns="91440" tIns="45720" rIns="91440" bIns="45720" rtlCol="0" anchor="t">
            <a:spAutoFit/>
          </a:bodyPr>
          <a:lstStyle/>
          <a:p>
            <a:r>
              <a:rPr lang="en-GB" sz="1400"/>
              <a:t>For this test, the chosen material was aluminium 6061. For preliminary testing in future. The Elastic limit and yield limit of the material is needed to measure the loading required to plastically deform and break the arms.</a:t>
            </a:r>
          </a:p>
        </p:txBody>
      </p:sp>
      <p:pic>
        <p:nvPicPr>
          <p:cNvPr id="10" name="Mike's 9.m4a" descr="Mike's 9.m4a">
            <a:hlinkClick r:id="" action="ppaction://media"/>
            <a:extLst>
              <a:ext uri="{FF2B5EF4-FFF2-40B4-BE49-F238E27FC236}">
                <a16:creationId xmlns:a16="http://schemas.microsoft.com/office/drawing/2014/main" id="{960D8D53-7A63-8049-BF44-327A6CE8CAB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847470" y="246792"/>
            <a:ext cx="812800" cy="812800"/>
          </a:xfrm>
          <a:prstGeom prst="rect">
            <a:avLst/>
          </a:prstGeom>
        </p:spPr>
      </p:pic>
    </p:spTree>
    <p:extLst>
      <p:ext uri="{BB962C8B-B14F-4D97-AF65-F5344CB8AC3E}">
        <p14:creationId xmlns:p14="http://schemas.microsoft.com/office/powerpoint/2010/main" val="4238150160"/>
      </p:ext>
    </p:extLst>
  </p:cSld>
  <p:clrMapOvr>
    <a:masterClrMapping/>
  </p:clrMapOvr>
  <mc:AlternateContent xmlns:mc="http://schemas.openxmlformats.org/markup-compatibility/2006" xmlns:p14="http://schemas.microsoft.com/office/powerpoint/2010/main">
    <mc:Choice Requires="p14">
      <p:transition spd="slow" p14:dur="2000" advClick="0" advTm="43000"/>
    </mc:Choice>
    <mc:Fallback xmlns="">
      <p:transition spd="slow" advClick="0" advTm="4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3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7861E-F1C2-4FA7-B403-147759E53C90}"/>
              </a:ext>
            </a:extLst>
          </p:cNvPr>
          <p:cNvSpPr/>
          <p:nvPr/>
        </p:nvSpPr>
        <p:spPr>
          <a:xfrm>
            <a:off x="-3607"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C27F8BE-569C-44CA-98D8-B6686B195E85}"/>
              </a:ext>
            </a:extLst>
          </p:cNvPr>
          <p:cNvSpPr>
            <a:spLocks noGrp="1"/>
          </p:cNvSpPr>
          <p:nvPr>
            <p:ph type="title"/>
          </p:nvPr>
        </p:nvSpPr>
        <p:spPr/>
        <p:txBody>
          <a:bodyPr/>
          <a:lstStyle/>
          <a:p>
            <a:r>
              <a:rPr lang="en-GB">
                <a:solidFill>
                  <a:schemeClr val="accent4">
                    <a:lumMod val="75000"/>
                  </a:schemeClr>
                </a:solidFill>
                <a:latin typeface="Arial Black"/>
              </a:rPr>
              <a:t>Initial Weight Estimation </a:t>
            </a:r>
            <a:endParaRPr lang="en-GB">
              <a:solidFill>
                <a:schemeClr val="accent4">
                  <a:lumMod val="75000"/>
                </a:schemeClr>
              </a:solidFill>
            </a:endParaRPr>
          </a:p>
        </p:txBody>
      </p:sp>
      <p:pic>
        <p:nvPicPr>
          <p:cNvPr id="5" name="Picture 4" descr="A picture containing text&#10;&#10;Description automatically generated">
            <a:extLst>
              <a:ext uri="{FF2B5EF4-FFF2-40B4-BE49-F238E27FC236}">
                <a16:creationId xmlns:a16="http://schemas.microsoft.com/office/drawing/2014/main" id="{AC23C6C9-DA6F-472C-89CE-A0A49614E795}"/>
              </a:ext>
            </a:extLst>
          </p:cNvPr>
          <p:cNvPicPr>
            <a:picLocks noChangeAspect="1"/>
          </p:cNvPicPr>
          <p:nvPr/>
        </p:nvPicPr>
        <p:blipFill>
          <a:blip r:embed="rId5"/>
          <a:stretch>
            <a:fillRect/>
          </a:stretch>
        </p:blipFill>
        <p:spPr>
          <a:xfrm>
            <a:off x="9432521" y="5909732"/>
            <a:ext cx="2454680" cy="630956"/>
          </a:xfrm>
          <a:prstGeom prst="rect">
            <a:avLst/>
          </a:prstGeom>
        </p:spPr>
      </p:pic>
      <p:sp>
        <p:nvSpPr>
          <p:cNvPr id="7" name="Content Placeholder 2">
            <a:extLst>
              <a:ext uri="{FF2B5EF4-FFF2-40B4-BE49-F238E27FC236}">
                <a16:creationId xmlns:a16="http://schemas.microsoft.com/office/drawing/2014/main" id="{25D1C820-136B-4E3E-9510-962A3C9D5759}"/>
              </a:ext>
            </a:extLst>
          </p:cNvPr>
          <p:cNvSpPr txBox="1">
            <a:spLocks/>
          </p:cNvSpPr>
          <p:nvPr/>
        </p:nvSpPr>
        <p:spPr>
          <a:xfrm>
            <a:off x="830959" y="1371600"/>
            <a:ext cx="9697530" cy="1286774"/>
          </a:xfrm>
          <a:prstGeom prst="rect">
            <a:avLst/>
          </a:prstGeom>
        </p:spPr>
        <p:txBody>
          <a:bodyPr lIns="91440" tIns="45720" rIns="91440" bIns="45720" anchor="t"/>
          <a:lstStyle/>
          <a:p>
            <a:pPr algn="just">
              <a:spcBef>
                <a:spcPct val="20000"/>
              </a:spcBef>
              <a:spcAft>
                <a:spcPts val="1200"/>
              </a:spcAft>
              <a:defRPr/>
            </a:pPr>
            <a:r>
              <a:rPr lang="es-ES" sz="1800" kern="0" err="1">
                <a:latin typeface="Arial"/>
                <a:cs typeface="Arial"/>
              </a:rPr>
              <a:t>For</a:t>
            </a:r>
            <a:r>
              <a:rPr lang="es-ES" sz="1800" kern="0">
                <a:latin typeface="Arial"/>
                <a:cs typeface="Arial"/>
              </a:rPr>
              <a:t> the </a:t>
            </a:r>
            <a:r>
              <a:rPr lang="es-ES" sz="1800" kern="0" err="1">
                <a:latin typeface="Arial"/>
                <a:cs typeface="Arial"/>
              </a:rPr>
              <a:t>initial</a:t>
            </a:r>
            <a:r>
              <a:rPr lang="es-ES" sz="1800" kern="0">
                <a:latin typeface="Arial"/>
                <a:cs typeface="Arial"/>
              </a:rPr>
              <a:t> </a:t>
            </a:r>
            <a:r>
              <a:rPr lang="es-ES" sz="1800" kern="0" err="1">
                <a:latin typeface="Arial"/>
                <a:cs typeface="Arial"/>
              </a:rPr>
              <a:t>weight</a:t>
            </a:r>
            <a:r>
              <a:rPr lang="es-ES" sz="1800" kern="0">
                <a:latin typeface="Arial"/>
                <a:cs typeface="Arial"/>
              </a:rPr>
              <a:t> </a:t>
            </a:r>
            <a:r>
              <a:rPr lang="es-ES" sz="1800" kern="0" err="1">
                <a:latin typeface="Arial"/>
                <a:cs typeface="Arial"/>
              </a:rPr>
              <a:t>estimation</a:t>
            </a:r>
            <a:r>
              <a:rPr lang="es-ES" sz="1800" kern="0">
                <a:latin typeface="Arial"/>
                <a:cs typeface="Arial"/>
              </a:rPr>
              <a:t> </a:t>
            </a:r>
            <a:r>
              <a:rPr lang="es-ES" sz="1800" kern="0" err="1">
                <a:latin typeface="Arial"/>
                <a:cs typeface="Arial"/>
              </a:rPr>
              <a:t>it</a:t>
            </a:r>
            <a:r>
              <a:rPr lang="es-ES" sz="1800" kern="0">
                <a:latin typeface="Arial"/>
                <a:cs typeface="Arial"/>
              </a:rPr>
              <a:t> </a:t>
            </a:r>
            <a:r>
              <a:rPr lang="es-ES" sz="1800" kern="0" err="1">
                <a:latin typeface="Arial"/>
                <a:cs typeface="Arial"/>
              </a:rPr>
              <a:t>was</a:t>
            </a:r>
            <a:r>
              <a:rPr lang="es-ES" sz="1800" kern="0">
                <a:latin typeface="Arial"/>
                <a:cs typeface="Arial"/>
              </a:rPr>
              <a:t> </a:t>
            </a:r>
            <a:r>
              <a:rPr lang="es-ES" sz="1800" kern="0" err="1">
                <a:latin typeface="Arial"/>
                <a:cs typeface="Arial"/>
              </a:rPr>
              <a:t>taking</a:t>
            </a:r>
            <a:r>
              <a:rPr lang="es-ES" sz="1800" kern="0">
                <a:latin typeface="Arial"/>
                <a:cs typeface="Arial"/>
              </a:rPr>
              <a:t> </a:t>
            </a:r>
            <a:r>
              <a:rPr lang="es-ES" sz="1800" kern="0" err="1">
                <a:latin typeface="Arial"/>
                <a:cs typeface="Arial"/>
              </a:rPr>
              <a:t>into</a:t>
            </a:r>
            <a:r>
              <a:rPr lang="es-ES" sz="1800" kern="0">
                <a:latin typeface="Arial"/>
                <a:cs typeface="Arial"/>
              </a:rPr>
              <a:t> account </a:t>
            </a:r>
            <a:r>
              <a:rPr lang="es-ES" sz="1800" kern="0" err="1">
                <a:latin typeface="Arial"/>
                <a:cs typeface="Arial"/>
              </a:rPr>
              <a:t>different</a:t>
            </a:r>
            <a:r>
              <a:rPr lang="es-ES" sz="1800" kern="0">
                <a:latin typeface="Arial"/>
                <a:cs typeface="Arial"/>
              </a:rPr>
              <a:t> </a:t>
            </a:r>
            <a:r>
              <a:rPr lang="es-ES" sz="1800" kern="0" err="1">
                <a:latin typeface="Arial"/>
                <a:cs typeface="Arial"/>
              </a:rPr>
              <a:t>quadcopter</a:t>
            </a:r>
            <a:r>
              <a:rPr lang="es-ES" sz="1800" kern="0">
                <a:latin typeface="Arial"/>
                <a:cs typeface="Arial"/>
              </a:rPr>
              <a:t> </a:t>
            </a:r>
            <a:r>
              <a:rPr lang="es-ES" sz="1800" kern="0" err="1">
                <a:latin typeface="Arial"/>
                <a:cs typeface="Arial"/>
              </a:rPr>
              <a:t>masses</a:t>
            </a:r>
            <a:r>
              <a:rPr lang="es-ES" sz="1800" kern="0">
                <a:latin typeface="Arial"/>
                <a:cs typeface="Arial"/>
              </a:rPr>
              <a:t> </a:t>
            </a:r>
            <a:r>
              <a:rPr lang="es-ES" sz="1800" kern="0" err="1">
                <a:latin typeface="Arial"/>
                <a:cs typeface="Arial"/>
              </a:rPr>
              <a:t>from</a:t>
            </a:r>
            <a:r>
              <a:rPr lang="es-ES" sz="1800" kern="0">
                <a:latin typeface="Arial"/>
                <a:cs typeface="Arial"/>
              </a:rPr>
              <a:t> similar </a:t>
            </a:r>
            <a:r>
              <a:rPr lang="es-ES" kern="0">
                <a:latin typeface="Arial"/>
                <a:cs typeface="Arial"/>
              </a:rPr>
              <a:t>type of </a:t>
            </a:r>
            <a:r>
              <a:rPr lang="es-ES" sz="1800" kern="0" err="1">
                <a:latin typeface="Arial"/>
                <a:cs typeface="Arial"/>
              </a:rPr>
              <a:t>mission</a:t>
            </a:r>
            <a:r>
              <a:rPr lang="es-ES" sz="1800" kern="0">
                <a:latin typeface="Arial"/>
                <a:cs typeface="Arial"/>
              </a:rPr>
              <a:t> to </a:t>
            </a:r>
            <a:r>
              <a:rPr lang="es-ES" sz="1800" kern="0" err="1">
                <a:latin typeface="Arial"/>
                <a:cs typeface="Arial"/>
              </a:rPr>
              <a:t>have</a:t>
            </a:r>
            <a:r>
              <a:rPr lang="es-ES" sz="1800" kern="0">
                <a:latin typeface="Arial"/>
                <a:cs typeface="Arial"/>
              </a:rPr>
              <a:t> an idea of the </a:t>
            </a:r>
            <a:r>
              <a:rPr lang="es-ES" sz="1800" kern="0" err="1">
                <a:latin typeface="Arial"/>
                <a:cs typeface="Arial"/>
              </a:rPr>
              <a:t>challenges</a:t>
            </a:r>
            <a:r>
              <a:rPr lang="es-ES" sz="1800" kern="0">
                <a:latin typeface="Arial"/>
                <a:cs typeface="Arial"/>
              </a:rPr>
              <a:t> </a:t>
            </a:r>
            <a:r>
              <a:rPr lang="es-ES" sz="1800" kern="0" err="1">
                <a:latin typeface="Arial"/>
                <a:cs typeface="Arial"/>
              </a:rPr>
              <a:t>that</a:t>
            </a:r>
            <a:r>
              <a:rPr lang="es-ES" sz="1800" kern="0">
                <a:latin typeface="Arial"/>
                <a:cs typeface="Arial"/>
              </a:rPr>
              <a:t> </a:t>
            </a:r>
            <a:r>
              <a:rPr lang="es-ES" sz="1800" kern="0" err="1">
                <a:latin typeface="Arial"/>
                <a:cs typeface="Arial"/>
              </a:rPr>
              <a:t>could</a:t>
            </a:r>
            <a:r>
              <a:rPr lang="es-ES" sz="1800" kern="0">
                <a:latin typeface="Arial"/>
                <a:cs typeface="Arial"/>
              </a:rPr>
              <a:t> be </a:t>
            </a:r>
            <a:r>
              <a:rPr lang="es-ES" sz="1800" kern="0" err="1">
                <a:latin typeface="Arial"/>
                <a:cs typeface="Arial"/>
              </a:rPr>
              <a:t>affecting</a:t>
            </a:r>
            <a:r>
              <a:rPr lang="es-ES" sz="1800" kern="0">
                <a:latin typeface="Arial"/>
                <a:cs typeface="Arial"/>
              </a:rPr>
              <a:t> our </a:t>
            </a:r>
            <a:r>
              <a:rPr lang="es-ES" sz="1800" kern="0" err="1">
                <a:latin typeface="Arial"/>
                <a:cs typeface="Arial"/>
              </a:rPr>
              <a:t>project</a:t>
            </a:r>
            <a:r>
              <a:rPr lang="es-ES" sz="1800" kern="0">
                <a:latin typeface="Arial"/>
                <a:cs typeface="Arial"/>
              </a:rPr>
              <a:t> in </a:t>
            </a:r>
            <a:r>
              <a:rPr lang="es-ES" sz="1800" kern="0" err="1">
                <a:latin typeface="Arial"/>
                <a:cs typeface="Arial"/>
              </a:rPr>
              <a:t>terms</a:t>
            </a:r>
            <a:r>
              <a:rPr lang="es-ES" sz="1800" kern="0">
                <a:latin typeface="Arial"/>
                <a:cs typeface="Arial"/>
              </a:rPr>
              <a:t> of </a:t>
            </a:r>
            <a:r>
              <a:rPr lang="es-ES" sz="1800" kern="0" err="1">
                <a:latin typeface="Arial"/>
                <a:cs typeface="Arial"/>
              </a:rPr>
              <a:t>weight</a:t>
            </a:r>
            <a:r>
              <a:rPr lang="es-ES" sz="1800" kern="0">
                <a:latin typeface="Arial"/>
                <a:cs typeface="Arial"/>
              </a:rPr>
              <a:t>.</a:t>
            </a:r>
            <a:endParaRPr lang="es-ES" kern="0">
              <a:latin typeface="Arial"/>
              <a:cs typeface="Arial"/>
            </a:endParaRPr>
          </a:p>
          <a:p>
            <a:pPr algn="just">
              <a:spcBef>
                <a:spcPct val="20000"/>
              </a:spcBef>
              <a:spcAft>
                <a:spcPts val="1200"/>
              </a:spcAft>
              <a:defRPr/>
            </a:pPr>
            <a:r>
              <a:rPr lang="es-ES" sz="1800" kern="0">
                <a:latin typeface="Arial"/>
                <a:cs typeface="Arial"/>
              </a:rPr>
              <a:t>The </a:t>
            </a:r>
            <a:r>
              <a:rPr lang="es-ES" sz="1800" kern="0" err="1">
                <a:latin typeface="Arial"/>
                <a:cs typeface="Arial"/>
              </a:rPr>
              <a:t>weights</a:t>
            </a:r>
            <a:r>
              <a:rPr lang="es-ES" sz="1800" kern="0">
                <a:latin typeface="Arial"/>
                <a:cs typeface="Arial"/>
              </a:rPr>
              <a:t> of similar </a:t>
            </a:r>
            <a:r>
              <a:rPr lang="es-ES" sz="1800" kern="0" err="1">
                <a:latin typeface="Arial"/>
                <a:cs typeface="Arial"/>
              </a:rPr>
              <a:t>quadcopters</a:t>
            </a:r>
            <a:r>
              <a:rPr lang="es-ES" sz="1800" kern="0">
                <a:latin typeface="Arial"/>
                <a:cs typeface="Arial"/>
              </a:rPr>
              <a:t> </a:t>
            </a:r>
            <a:r>
              <a:rPr lang="es-ES" sz="1800" kern="0" err="1">
                <a:latin typeface="Arial"/>
                <a:cs typeface="Arial"/>
              </a:rPr>
              <a:t>were</a:t>
            </a:r>
            <a:r>
              <a:rPr lang="es-ES" sz="1800" kern="0">
                <a:latin typeface="Arial"/>
                <a:cs typeface="Arial"/>
              </a:rPr>
              <a:t> in a </a:t>
            </a:r>
            <a:r>
              <a:rPr lang="es-ES" sz="1800" kern="0" err="1">
                <a:latin typeface="Arial"/>
                <a:cs typeface="Arial"/>
              </a:rPr>
              <a:t>range</a:t>
            </a:r>
            <a:r>
              <a:rPr lang="es-ES" sz="1800" kern="0">
                <a:latin typeface="Arial"/>
                <a:cs typeface="Arial"/>
              </a:rPr>
              <a:t> </a:t>
            </a:r>
            <a:r>
              <a:rPr lang="es-ES" sz="1800" kern="0" err="1">
                <a:latin typeface="Arial"/>
                <a:cs typeface="Arial"/>
              </a:rPr>
              <a:t>from</a:t>
            </a:r>
            <a:r>
              <a:rPr lang="es-ES" sz="1800" kern="0">
                <a:latin typeface="Arial"/>
                <a:cs typeface="Arial"/>
              </a:rPr>
              <a:t> 0.7 kilos up to more </a:t>
            </a:r>
            <a:r>
              <a:rPr lang="es-ES" sz="1800" kern="0" err="1">
                <a:latin typeface="Arial"/>
                <a:cs typeface="Arial"/>
              </a:rPr>
              <a:t>than</a:t>
            </a:r>
            <a:r>
              <a:rPr lang="es-ES" sz="1800" kern="0">
                <a:latin typeface="Arial"/>
                <a:cs typeface="Arial"/>
              </a:rPr>
              <a:t> </a:t>
            </a:r>
            <a:r>
              <a:rPr lang="es-ES" kern="0">
                <a:latin typeface="Arial"/>
                <a:cs typeface="Arial"/>
              </a:rPr>
              <a:t>20</a:t>
            </a:r>
            <a:r>
              <a:rPr lang="es-ES" sz="1800" kern="0">
                <a:latin typeface="Arial"/>
                <a:cs typeface="Arial"/>
              </a:rPr>
              <a:t> kilos depending </a:t>
            </a:r>
            <a:r>
              <a:rPr lang="es-ES" sz="1800" kern="0" err="1">
                <a:latin typeface="Arial"/>
                <a:cs typeface="Arial"/>
              </a:rPr>
              <a:t>on</a:t>
            </a:r>
            <a:r>
              <a:rPr lang="es-ES" kern="0">
                <a:latin typeface="Arial"/>
                <a:cs typeface="Arial"/>
              </a:rPr>
              <a:t> </a:t>
            </a:r>
            <a:r>
              <a:rPr lang="es-ES" kern="0" err="1">
                <a:latin typeface="Arial"/>
                <a:cs typeface="Arial"/>
              </a:rPr>
              <a:t>different</a:t>
            </a:r>
            <a:r>
              <a:rPr lang="es-ES" kern="0">
                <a:latin typeface="Arial"/>
                <a:cs typeface="Arial"/>
              </a:rPr>
              <a:t> </a:t>
            </a:r>
            <a:r>
              <a:rPr lang="es-ES" kern="0" err="1">
                <a:latin typeface="Arial"/>
                <a:cs typeface="Arial"/>
              </a:rPr>
              <a:t>devices</a:t>
            </a:r>
            <a:r>
              <a:rPr lang="es-ES" kern="0">
                <a:latin typeface="Arial"/>
                <a:cs typeface="Arial"/>
              </a:rPr>
              <a:t> and </a:t>
            </a:r>
            <a:r>
              <a:rPr lang="es-ES" kern="0" err="1">
                <a:latin typeface="Arial"/>
                <a:cs typeface="Arial"/>
              </a:rPr>
              <a:t>sizes</a:t>
            </a:r>
            <a:r>
              <a:rPr lang="es-ES" kern="0">
                <a:latin typeface="Arial"/>
                <a:cs typeface="Arial"/>
              </a:rPr>
              <a:t> </a:t>
            </a:r>
            <a:r>
              <a:rPr lang="es-ES" kern="0" err="1">
                <a:latin typeface="Arial"/>
                <a:cs typeface="Arial"/>
              </a:rPr>
              <a:t>that</a:t>
            </a:r>
            <a:r>
              <a:rPr lang="es-ES" kern="0">
                <a:latin typeface="Arial"/>
                <a:cs typeface="Arial"/>
              </a:rPr>
              <a:t> </a:t>
            </a:r>
            <a:r>
              <a:rPr lang="es-ES" kern="0" err="1">
                <a:latin typeface="Arial"/>
                <a:cs typeface="Arial"/>
              </a:rPr>
              <a:t>compose</a:t>
            </a:r>
            <a:r>
              <a:rPr lang="es-ES" kern="0">
                <a:latin typeface="Arial"/>
                <a:cs typeface="Arial"/>
              </a:rPr>
              <a:t>:</a:t>
            </a:r>
            <a:endParaRPr lang="es-ES" sz="1800" kern="0">
              <a:latin typeface="Arial" panose="020B0604020202020204" pitchFamily="34" charset="0"/>
              <a:cs typeface="Arial" panose="020B0604020202020204" pitchFamily="34" charset="0"/>
            </a:endParaRPr>
          </a:p>
          <a:p>
            <a:pPr algn="just">
              <a:spcBef>
                <a:spcPts val="100"/>
              </a:spcBef>
              <a:spcAft>
                <a:spcPts val="100"/>
              </a:spcAft>
              <a:defRPr/>
            </a:pPr>
            <a:r>
              <a:rPr lang="es-ES" kern="0">
                <a:latin typeface="Arial"/>
                <a:cs typeface="Arial"/>
              </a:rPr>
              <a:t>-</a:t>
            </a:r>
            <a:r>
              <a:rPr lang="es-ES" kern="0" err="1">
                <a:latin typeface="Arial"/>
                <a:cs typeface="Arial"/>
              </a:rPr>
              <a:t>Airframe</a:t>
            </a:r>
            <a:endParaRPr lang="es-ES" kern="0">
              <a:latin typeface="Arial" panose="020B0604020202020204" pitchFamily="34" charset="0"/>
              <a:cs typeface="Arial" panose="020B0604020202020204" pitchFamily="34" charset="0"/>
            </a:endParaRPr>
          </a:p>
          <a:p>
            <a:pPr algn="just">
              <a:spcBef>
                <a:spcPts val="100"/>
              </a:spcBef>
              <a:spcAft>
                <a:spcPts val="100"/>
              </a:spcAft>
              <a:defRPr/>
            </a:pPr>
            <a:r>
              <a:rPr lang="es-ES" kern="0">
                <a:latin typeface="Arial"/>
                <a:cs typeface="Arial"/>
              </a:rPr>
              <a:t>-</a:t>
            </a:r>
            <a:r>
              <a:rPr lang="es-ES" kern="0" err="1">
                <a:latin typeface="Arial"/>
                <a:cs typeface="Arial"/>
              </a:rPr>
              <a:t>Avionics</a:t>
            </a:r>
            <a:endParaRPr lang="es-ES" kern="0">
              <a:latin typeface="Arial" panose="020B0604020202020204" pitchFamily="34" charset="0"/>
              <a:cs typeface="Arial" panose="020B0604020202020204" pitchFamily="34" charset="0"/>
            </a:endParaRPr>
          </a:p>
          <a:p>
            <a:pPr algn="just">
              <a:spcBef>
                <a:spcPts val="100"/>
              </a:spcBef>
              <a:spcAft>
                <a:spcPts val="100"/>
              </a:spcAft>
              <a:defRPr/>
            </a:pPr>
            <a:r>
              <a:rPr lang="es-ES" kern="0">
                <a:latin typeface="Arial"/>
                <a:cs typeface="Arial"/>
              </a:rPr>
              <a:t>-</a:t>
            </a:r>
            <a:r>
              <a:rPr lang="es-ES" kern="0" err="1">
                <a:latin typeface="Arial"/>
                <a:cs typeface="Arial"/>
              </a:rPr>
              <a:t>Payload</a:t>
            </a:r>
            <a:endParaRPr lang="es-ES" kern="0">
              <a:latin typeface="Arial" panose="020B0604020202020204" pitchFamily="34" charset="0"/>
              <a:cs typeface="Arial" panose="020B0604020202020204" pitchFamily="34" charset="0"/>
            </a:endParaRPr>
          </a:p>
          <a:p>
            <a:pPr algn="just">
              <a:spcBef>
                <a:spcPts val="100"/>
              </a:spcBef>
              <a:spcAft>
                <a:spcPts val="100"/>
              </a:spcAft>
              <a:defRPr/>
            </a:pPr>
            <a:endParaRPr lang="es-ES" kern="0">
              <a:latin typeface="Arial" panose="020B0604020202020204" pitchFamily="34" charset="0"/>
              <a:cs typeface="Arial" panose="020B0604020202020204" pitchFamily="34" charset="0"/>
            </a:endParaRPr>
          </a:p>
          <a:p>
            <a:pPr algn="just">
              <a:spcBef>
                <a:spcPts val="100"/>
              </a:spcBef>
              <a:spcAft>
                <a:spcPts val="100"/>
              </a:spcAft>
              <a:defRPr/>
            </a:pPr>
            <a:r>
              <a:rPr lang="es-ES" kern="0" err="1">
                <a:latin typeface="Arial"/>
                <a:cs typeface="Arial"/>
              </a:rPr>
              <a:t>For</a:t>
            </a:r>
            <a:r>
              <a:rPr lang="es-ES" kern="0">
                <a:latin typeface="Arial"/>
                <a:cs typeface="Arial"/>
              </a:rPr>
              <a:t> the </a:t>
            </a:r>
            <a:r>
              <a:rPr lang="es-ES" kern="0" err="1">
                <a:latin typeface="Arial"/>
                <a:cs typeface="Arial"/>
              </a:rPr>
              <a:t>project</a:t>
            </a:r>
            <a:r>
              <a:rPr lang="es-ES" kern="0">
                <a:latin typeface="Arial"/>
                <a:cs typeface="Arial"/>
              </a:rPr>
              <a:t>, the </a:t>
            </a:r>
            <a:r>
              <a:rPr lang="es-ES" kern="0" err="1">
                <a:latin typeface="Arial"/>
                <a:cs typeface="Arial"/>
              </a:rPr>
              <a:t>requirements</a:t>
            </a:r>
            <a:r>
              <a:rPr lang="es-ES" kern="0">
                <a:latin typeface="Arial"/>
                <a:cs typeface="Arial"/>
              </a:rPr>
              <a:t> </a:t>
            </a:r>
            <a:r>
              <a:rPr lang="es-ES" kern="0" err="1">
                <a:latin typeface="Arial"/>
                <a:cs typeface="Arial"/>
              </a:rPr>
              <a:t>needed</a:t>
            </a:r>
            <a:r>
              <a:rPr lang="es-ES" kern="0">
                <a:latin typeface="Arial"/>
                <a:cs typeface="Arial"/>
              </a:rPr>
              <a:t> to be </a:t>
            </a:r>
            <a:r>
              <a:rPr lang="es-ES" kern="0" err="1">
                <a:latin typeface="Arial"/>
                <a:cs typeface="Arial"/>
              </a:rPr>
              <a:t>met</a:t>
            </a:r>
            <a:r>
              <a:rPr lang="es-ES" kern="0">
                <a:latin typeface="Arial"/>
                <a:cs typeface="Arial"/>
              </a:rPr>
              <a:t> </a:t>
            </a:r>
            <a:r>
              <a:rPr lang="es-ES" kern="0" err="1">
                <a:latin typeface="Arial"/>
                <a:cs typeface="Arial"/>
              </a:rPr>
              <a:t>for</a:t>
            </a:r>
            <a:r>
              <a:rPr lang="es-ES" kern="0">
                <a:latin typeface="Arial"/>
                <a:cs typeface="Arial"/>
              </a:rPr>
              <a:t> the </a:t>
            </a:r>
            <a:r>
              <a:rPr lang="es-ES" kern="0" err="1">
                <a:latin typeface="Arial"/>
                <a:cs typeface="Arial"/>
              </a:rPr>
              <a:t>Initial</a:t>
            </a:r>
            <a:r>
              <a:rPr lang="es-ES" kern="0">
                <a:latin typeface="Arial"/>
                <a:cs typeface="Arial"/>
              </a:rPr>
              <a:t> </a:t>
            </a:r>
            <a:r>
              <a:rPr lang="es-ES" kern="0" err="1">
                <a:latin typeface="Arial"/>
                <a:cs typeface="Arial"/>
              </a:rPr>
              <a:t>Weight</a:t>
            </a:r>
            <a:r>
              <a:rPr lang="es-ES" kern="0">
                <a:latin typeface="Arial"/>
                <a:cs typeface="Arial"/>
              </a:rPr>
              <a:t> </a:t>
            </a:r>
            <a:r>
              <a:rPr lang="es-ES" kern="0" err="1">
                <a:latin typeface="Arial"/>
                <a:cs typeface="Arial"/>
              </a:rPr>
              <a:t>Estimation</a:t>
            </a:r>
            <a:r>
              <a:rPr lang="es-ES" kern="0">
                <a:latin typeface="Arial"/>
                <a:cs typeface="Arial"/>
              </a:rPr>
              <a:t> are:</a:t>
            </a:r>
            <a:endParaRPr lang="es-ES" kern="0">
              <a:latin typeface="Arial" panose="020B0604020202020204" pitchFamily="34" charset="0"/>
              <a:cs typeface="Arial" panose="020B0604020202020204" pitchFamily="34" charset="0"/>
            </a:endParaRPr>
          </a:p>
        </p:txBody>
      </p:sp>
      <p:pic>
        <p:nvPicPr>
          <p:cNvPr id="3" name="Picture 2" descr="A logo of a drone&#10;&#10;Description automatically generated">
            <a:extLst>
              <a:ext uri="{FF2B5EF4-FFF2-40B4-BE49-F238E27FC236}">
                <a16:creationId xmlns:a16="http://schemas.microsoft.com/office/drawing/2014/main" id="{93FD099A-298D-117E-8E47-BC4E16014ADB}"/>
              </a:ext>
            </a:extLst>
          </p:cNvPr>
          <p:cNvPicPr>
            <a:picLocks noChangeAspect="1"/>
          </p:cNvPicPr>
          <p:nvPr/>
        </p:nvPicPr>
        <p:blipFill>
          <a:blip r:embed="rId6"/>
          <a:stretch>
            <a:fillRect/>
          </a:stretch>
        </p:blipFill>
        <p:spPr>
          <a:xfrm>
            <a:off x="-3607" y="5912312"/>
            <a:ext cx="964307" cy="946485"/>
          </a:xfrm>
          <a:prstGeom prst="rect">
            <a:avLst/>
          </a:prstGeom>
        </p:spPr>
      </p:pic>
      <p:graphicFrame>
        <p:nvGraphicFramePr>
          <p:cNvPr id="6" name="Tabla 5">
            <a:extLst>
              <a:ext uri="{FF2B5EF4-FFF2-40B4-BE49-F238E27FC236}">
                <a16:creationId xmlns:a16="http://schemas.microsoft.com/office/drawing/2014/main" id="{7C195C1A-539C-ACAB-F283-B4AEFDA47F46}"/>
              </a:ext>
            </a:extLst>
          </p:cNvPr>
          <p:cNvGraphicFramePr>
            <a:graphicFrameLocks noGrp="1"/>
          </p:cNvGraphicFramePr>
          <p:nvPr>
            <p:extLst>
              <p:ext uri="{D42A27DB-BD31-4B8C-83A1-F6EECF244321}">
                <p14:modId xmlns:p14="http://schemas.microsoft.com/office/powerpoint/2010/main" val="197492826"/>
              </p:ext>
            </p:extLst>
          </p:nvPr>
        </p:nvGraphicFramePr>
        <p:xfrm>
          <a:off x="1262487" y="4903771"/>
          <a:ext cx="8168639" cy="741680"/>
        </p:xfrm>
        <a:graphic>
          <a:graphicData uri="http://schemas.openxmlformats.org/drawingml/2006/table">
            <a:tbl>
              <a:tblPr firstRow="1" bandRow="1">
                <a:tableStyleId>{5C22544A-7EE6-4342-B048-85BDC9FD1C3A}</a:tableStyleId>
              </a:tblPr>
              <a:tblGrid>
                <a:gridCol w="1975555">
                  <a:extLst>
                    <a:ext uri="{9D8B030D-6E8A-4147-A177-3AD203B41FA5}">
                      <a16:colId xmlns:a16="http://schemas.microsoft.com/office/drawing/2014/main" val="1672960076"/>
                    </a:ext>
                  </a:extLst>
                </a:gridCol>
                <a:gridCol w="6193084">
                  <a:extLst>
                    <a:ext uri="{9D8B030D-6E8A-4147-A177-3AD203B41FA5}">
                      <a16:colId xmlns:a16="http://schemas.microsoft.com/office/drawing/2014/main" val="2800124112"/>
                    </a:ext>
                  </a:extLst>
                </a:gridCol>
              </a:tblGrid>
              <a:tr h="370840">
                <a:tc>
                  <a:txBody>
                    <a:bodyPr/>
                    <a:lstStyle/>
                    <a:p>
                      <a:r>
                        <a:rPr lang="es-ES" err="1"/>
                        <a:t>Requirement</a:t>
                      </a:r>
                      <a:r>
                        <a:rPr lang="es-ES"/>
                        <a:t> ID</a:t>
                      </a:r>
                    </a:p>
                  </a:txBody>
                  <a:tcPr/>
                </a:tc>
                <a:tc>
                  <a:txBody>
                    <a:bodyPr/>
                    <a:lstStyle/>
                    <a:p>
                      <a:r>
                        <a:rPr lang="es-ES"/>
                        <a:t>Description</a:t>
                      </a:r>
                    </a:p>
                  </a:txBody>
                  <a:tcPr/>
                </a:tc>
                <a:extLst>
                  <a:ext uri="{0D108BD9-81ED-4DB2-BD59-A6C34878D82A}">
                    <a16:rowId xmlns:a16="http://schemas.microsoft.com/office/drawing/2014/main" val="3095229518"/>
                  </a:ext>
                </a:extLst>
              </a:tr>
              <a:tr h="370840">
                <a:tc>
                  <a:txBody>
                    <a:bodyPr/>
                    <a:lstStyle/>
                    <a:p>
                      <a:r>
                        <a:rPr lang="es-ES"/>
                        <a:t>LR.3</a:t>
                      </a:r>
                    </a:p>
                  </a:txBody>
                  <a:tcPr/>
                </a:tc>
                <a:tc>
                  <a:txBody>
                    <a:bodyPr/>
                    <a:lstStyle/>
                    <a:p>
                      <a:pPr lvl="0">
                        <a:buNone/>
                      </a:pPr>
                      <a:r>
                        <a:rPr lang="en-US" sz="1800" kern="1200" noProof="0">
                          <a:solidFill>
                            <a:schemeClr val="dk1"/>
                          </a:solidFill>
                          <a:latin typeface="+mn-lt"/>
                          <a:ea typeface="+mn-ea"/>
                          <a:cs typeface="+mn-cs"/>
                        </a:rPr>
                        <a:t>The maximum take-off mass MUST be less than 20kg</a:t>
                      </a:r>
                      <a:endParaRPr lang="es-ES"/>
                    </a:p>
                  </a:txBody>
                  <a:tcPr/>
                </a:tc>
                <a:extLst>
                  <a:ext uri="{0D108BD9-81ED-4DB2-BD59-A6C34878D82A}">
                    <a16:rowId xmlns:a16="http://schemas.microsoft.com/office/drawing/2014/main" val="2830938310"/>
                  </a:ext>
                </a:extLst>
              </a:tr>
            </a:tbl>
          </a:graphicData>
        </a:graphic>
      </p:graphicFrame>
      <p:pic>
        <p:nvPicPr>
          <p:cNvPr id="8" name="Grabación (3)">
            <a:hlinkClick r:id="" action="ppaction://media"/>
            <a:extLst>
              <a:ext uri="{FF2B5EF4-FFF2-40B4-BE49-F238E27FC236}">
                <a16:creationId xmlns:a16="http://schemas.microsoft.com/office/drawing/2014/main" id="{A7631121-BCFD-2044-28A6-0751B0E628D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76000" y="5035851"/>
            <a:ext cx="609600" cy="609600"/>
          </a:xfrm>
          <a:prstGeom prst="rect">
            <a:avLst/>
          </a:prstGeom>
        </p:spPr>
      </p:pic>
    </p:spTree>
    <p:extLst>
      <p:ext uri="{BB962C8B-B14F-4D97-AF65-F5344CB8AC3E}">
        <p14:creationId xmlns:p14="http://schemas.microsoft.com/office/powerpoint/2010/main" val="862508298"/>
      </p:ext>
    </p:extLst>
  </p:cSld>
  <p:clrMapOvr>
    <a:masterClrMapping/>
  </p:clrMapOvr>
  <mc:AlternateContent xmlns:mc="http://schemas.openxmlformats.org/markup-compatibility/2006" xmlns:p14="http://schemas.microsoft.com/office/powerpoint/2010/main">
    <mc:Choice Requires="p14">
      <p:transition spd="slow" p14:dur="2000" advTm="52000"/>
    </mc:Choice>
    <mc:Fallback xmlns="">
      <p:transition spd="slow" advTm="5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64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7861E-F1C2-4FA7-B403-147759E53C90}"/>
              </a:ext>
            </a:extLst>
          </p:cNvPr>
          <p:cNvSpPr/>
          <p:nvPr/>
        </p:nvSpPr>
        <p:spPr>
          <a:xfrm>
            <a:off x="1830" y="-66168"/>
            <a:ext cx="12192000" cy="6928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C27F8BE-569C-44CA-98D8-B6686B195E85}"/>
              </a:ext>
            </a:extLst>
          </p:cNvPr>
          <p:cNvSpPr>
            <a:spLocks noGrp="1"/>
          </p:cNvSpPr>
          <p:nvPr>
            <p:ph type="title"/>
          </p:nvPr>
        </p:nvSpPr>
        <p:spPr/>
        <p:txBody>
          <a:bodyPr/>
          <a:lstStyle/>
          <a:p>
            <a:r>
              <a:rPr lang="en-GB">
                <a:solidFill>
                  <a:schemeClr val="accent4">
                    <a:lumMod val="75000"/>
                  </a:schemeClr>
                </a:solidFill>
                <a:latin typeface="Arial Black"/>
              </a:rPr>
              <a:t>Initial Weight Estimation </a:t>
            </a:r>
            <a:endParaRPr lang="en-GB">
              <a:solidFill>
                <a:schemeClr val="accent4">
                  <a:lumMod val="75000"/>
                </a:schemeClr>
              </a:solidFill>
            </a:endParaRPr>
          </a:p>
        </p:txBody>
      </p:sp>
      <p:pic>
        <p:nvPicPr>
          <p:cNvPr id="5" name="Picture 4" descr="A picture containing text&#10;&#10;Description automatically generated">
            <a:extLst>
              <a:ext uri="{FF2B5EF4-FFF2-40B4-BE49-F238E27FC236}">
                <a16:creationId xmlns:a16="http://schemas.microsoft.com/office/drawing/2014/main" id="{AC23C6C9-DA6F-472C-89CE-A0A49614E795}"/>
              </a:ext>
            </a:extLst>
          </p:cNvPr>
          <p:cNvPicPr>
            <a:picLocks noChangeAspect="1"/>
          </p:cNvPicPr>
          <p:nvPr/>
        </p:nvPicPr>
        <p:blipFill>
          <a:blip r:embed="rId5"/>
          <a:stretch>
            <a:fillRect/>
          </a:stretch>
        </p:blipFill>
        <p:spPr>
          <a:xfrm>
            <a:off x="9701462" y="6210690"/>
            <a:ext cx="2454680" cy="630956"/>
          </a:xfrm>
          <a:prstGeom prst="rect">
            <a:avLst/>
          </a:prstGeom>
        </p:spPr>
      </p:pic>
      <p:sp>
        <p:nvSpPr>
          <p:cNvPr id="7" name="Content Placeholder 2">
            <a:extLst>
              <a:ext uri="{FF2B5EF4-FFF2-40B4-BE49-F238E27FC236}">
                <a16:creationId xmlns:a16="http://schemas.microsoft.com/office/drawing/2014/main" id="{25D1C820-136B-4E3E-9510-962A3C9D5759}"/>
              </a:ext>
            </a:extLst>
          </p:cNvPr>
          <p:cNvSpPr txBox="1">
            <a:spLocks/>
          </p:cNvSpPr>
          <p:nvPr/>
        </p:nvSpPr>
        <p:spPr>
          <a:xfrm>
            <a:off x="830959" y="1371600"/>
            <a:ext cx="9516504" cy="976589"/>
          </a:xfrm>
          <a:prstGeom prst="rect">
            <a:avLst/>
          </a:prstGeom>
        </p:spPr>
        <p:txBody>
          <a:bodyPr lIns="91440" tIns="45720" rIns="91440" bIns="45720" anchor="t"/>
          <a:lstStyle/>
          <a:p>
            <a:pPr algn="just">
              <a:spcBef>
                <a:spcPct val="20000"/>
              </a:spcBef>
              <a:spcAft>
                <a:spcPts val="1200"/>
              </a:spcAft>
              <a:defRPr/>
            </a:pPr>
            <a:r>
              <a:rPr lang="es-ES" kern="0">
                <a:latin typeface="Arial"/>
                <a:cs typeface="Arial"/>
              </a:rPr>
              <a:t>In </a:t>
            </a:r>
            <a:r>
              <a:rPr lang="es-ES" kern="0" err="1">
                <a:latin typeface="Arial"/>
                <a:cs typeface="Arial"/>
              </a:rPr>
              <a:t>the</a:t>
            </a:r>
            <a:r>
              <a:rPr lang="es-ES" kern="0">
                <a:latin typeface="Arial"/>
                <a:cs typeface="Arial"/>
              </a:rPr>
              <a:t> case </a:t>
            </a:r>
            <a:r>
              <a:rPr lang="es-ES" kern="0" err="1">
                <a:latin typeface="Arial"/>
                <a:cs typeface="Arial"/>
              </a:rPr>
              <a:t>of</a:t>
            </a:r>
            <a:r>
              <a:rPr lang="es-ES" kern="0">
                <a:latin typeface="Arial"/>
                <a:cs typeface="Arial"/>
              </a:rPr>
              <a:t> </a:t>
            </a:r>
            <a:r>
              <a:rPr lang="es-ES" i="1" kern="0" err="1">
                <a:latin typeface="Arial"/>
                <a:cs typeface="Arial"/>
              </a:rPr>
              <a:t>Quad</a:t>
            </a:r>
            <a:r>
              <a:rPr lang="es-ES" i="1" kern="0">
                <a:latin typeface="Arial"/>
                <a:cs typeface="Arial"/>
              </a:rPr>
              <a:t> Morants</a:t>
            </a:r>
            <a:r>
              <a:rPr lang="es-ES" kern="0">
                <a:latin typeface="Arial"/>
                <a:cs typeface="Arial"/>
              </a:rPr>
              <a:t>, </a:t>
            </a:r>
            <a:r>
              <a:rPr lang="es-ES" kern="0" err="1">
                <a:latin typeface="Arial"/>
                <a:cs typeface="Arial"/>
              </a:rPr>
              <a:t>the</a:t>
            </a:r>
            <a:r>
              <a:rPr lang="es-ES" kern="0">
                <a:latin typeface="Arial"/>
                <a:cs typeface="Arial"/>
              </a:rPr>
              <a:t> </a:t>
            </a:r>
            <a:r>
              <a:rPr lang="es-ES" kern="0" err="1">
                <a:latin typeface="Arial"/>
                <a:cs typeface="Arial"/>
              </a:rPr>
              <a:t>initial</a:t>
            </a:r>
            <a:r>
              <a:rPr lang="es-ES" kern="0">
                <a:latin typeface="Arial"/>
                <a:cs typeface="Arial"/>
              </a:rPr>
              <a:t> </a:t>
            </a:r>
            <a:r>
              <a:rPr lang="es-ES" kern="0" err="1">
                <a:latin typeface="Arial"/>
                <a:cs typeface="Arial"/>
              </a:rPr>
              <a:t>weight</a:t>
            </a:r>
            <a:r>
              <a:rPr lang="es-ES" kern="0">
                <a:latin typeface="Arial"/>
                <a:cs typeface="Arial"/>
              </a:rPr>
              <a:t> </a:t>
            </a:r>
            <a:r>
              <a:rPr lang="es-ES" kern="0" err="1">
                <a:latin typeface="Arial"/>
                <a:cs typeface="Arial"/>
              </a:rPr>
              <a:t>takes</a:t>
            </a:r>
            <a:r>
              <a:rPr lang="es-ES" kern="0">
                <a:latin typeface="Arial"/>
                <a:cs typeface="Arial"/>
              </a:rPr>
              <a:t> </a:t>
            </a:r>
            <a:r>
              <a:rPr lang="es-ES" kern="0" err="1">
                <a:latin typeface="Arial"/>
                <a:cs typeface="Arial"/>
              </a:rPr>
              <a:t>into</a:t>
            </a:r>
            <a:r>
              <a:rPr lang="es-ES" kern="0">
                <a:latin typeface="Arial"/>
                <a:cs typeface="Arial"/>
              </a:rPr>
              <a:t> </a:t>
            </a:r>
            <a:r>
              <a:rPr lang="es-ES" kern="0" err="1">
                <a:latin typeface="Arial"/>
                <a:cs typeface="Arial"/>
              </a:rPr>
              <a:t>consideration</a:t>
            </a:r>
            <a:r>
              <a:rPr lang="es-ES" kern="0">
                <a:latin typeface="Arial"/>
                <a:cs typeface="Arial"/>
              </a:rPr>
              <a:t> </a:t>
            </a:r>
            <a:r>
              <a:rPr lang="es-ES" kern="0" err="1">
                <a:latin typeface="Arial"/>
                <a:cs typeface="Arial"/>
              </a:rPr>
              <a:t>the</a:t>
            </a:r>
            <a:r>
              <a:rPr lang="es-ES" kern="0">
                <a:latin typeface="Arial"/>
                <a:cs typeface="Arial"/>
              </a:rPr>
              <a:t> </a:t>
            </a:r>
            <a:r>
              <a:rPr lang="es-ES" kern="0" err="1">
                <a:latin typeface="Arial"/>
                <a:cs typeface="Arial"/>
              </a:rPr>
              <a:t>research</a:t>
            </a:r>
            <a:r>
              <a:rPr lang="es-ES" kern="0">
                <a:latin typeface="Arial"/>
                <a:cs typeface="Arial"/>
              </a:rPr>
              <a:t> </a:t>
            </a:r>
            <a:r>
              <a:rPr lang="es-ES" kern="0" err="1">
                <a:latin typeface="Arial"/>
                <a:cs typeface="Arial"/>
              </a:rPr>
              <a:t>of</a:t>
            </a:r>
            <a:r>
              <a:rPr lang="es-ES" kern="0">
                <a:latin typeface="Arial"/>
                <a:cs typeface="Arial"/>
              </a:rPr>
              <a:t> </a:t>
            </a:r>
            <a:r>
              <a:rPr lang="es-ES" kern="0" err="1">
                <a:latin typeface="Arial"/>
                <a:cs typeface="Arial"/>
              </a:rPr>
              <a:t>the</a:t>
            </a:r>
            <a:r>
              <a:rPr lang="es-ES" kern="0">
                <a:latin typeface="Arial"/>
                <a:cs typeface="Arial"/>
              </a:rPr>
              <a:t> </a:t>
            </a:r>
            <a:r>
              <a:rPr lang="es-ES" kern="0" err="1">
                <a:latin typeface="Arial"/>
                <a:cs typeface="Arial"/>
              </a:rPr>
              <a:t>different</a:t>
            </a:r>
            <a:r>
              <a:rPr lang="es-ES" kern="0">
                <a:latin typeface="Arial"/>
                <a:cs typeface="Arial"/>
              </a:rPr>
              <a:t> </a:t>
            </a:r>
            <a:r>
              <a:rPr lang="es-ES" kern="0" err="1">
                <a:latin typeface="Arial"/>
                <a:cs typeface="Arial"/>
              </a:rPr>
              <a:t>essential</a:t>
            </a:r>
            <a:r>
              <a:rPr lang="es-ES" kern="0">
                <a:latin typeface="Arial"/>
                <a:cs typeface="Arial"/>
              </a:rPr>
              <a:t> </a:t>
            </a:r>
            <a:r>
              <a:rPr lang="es-ES" kern="0" err="1">
                <a:latin typeface="Arial"/>
                <a:cs typeface="Arial"/>
              </a:rPr>
              <a:t>parts</a:t>
            </a:r>
            <a:r>
              <a:rPr lang="es-ES" kern="0">
                <a:latin typeface="Arial"/>
                <a:cs typeface="Arial"/>
              </a:rPr>
              <a:t> </a:t>
            </a:r>
            <a:r>
              <a:rPr lang="es-ES" kern="0" err="1">
                <a:latin typeface="Arial"/>
                <a:cs typeface="Arial"/>
              </a:rPr>
              <a:t>carried</a:t>
            </a:r>
            <a:r>
              <a:rPr lang="es-ES" kern="0">
                <a:latin typeface="Arial"/>
                <a:cs typeface="Arial"/>
              </a:rPr>
              <a:t> </a:t>
            </a:r>
            <a:r>
              <a:rPr lang="es-ES" kern="0" err="1">
                <a:latin typeface="Arial"/>
                <a:cs typeface="Arial"/>
              </a:rPr>
              <a:t>out</a:t>
            </a:r>
            <a:r>
              <a:rPr lang="es-ES" kern="0">
                <a:latin typeface="Arial"/>
                <a:cs typeface="Arial"/>
              </a:rPr>
              <a:t> </a:t>
            </a:r>
            <a:r>
              <a:rPr lang="es-ES" kern="0" err="1">
                <a:latin typeface="Arial"/>
                <a:cs typeface="Arial"/>
              </a:rPr>
              <a:t>by</a:t>
            </a:r>
            <a:r>
              <a:rPr lang="es-ES" kern="0">
                <a:latin typeface="Arial"/>
                <a:cs typeface="Arial"/>
              </a:rPr>
              <a:t> </a:t>
            </a:r>
            <a:r>
              <a:rPr lang="es-ES" kern="0" err="1">
                <a:latin typeface="Arial"/>
                <a:cs typeface="Arial"/>
              </a:rPr>
              <a:t>each</a:t>
            </a:r>
            <a:r>
              <a:rPr lang="es-ES" kern="0">
                <a:latin typeface="Arial"/>
                <a:cs typeface="Arial"/>
              </a:rPr>
              <a:t> </a:t>
            </a:r>
            <a:r>
              <a:rPr lang="es-ES" kern="0" err="1">
                <a:latin typeface="Arial"/>
                <a:cs typeface="Arial"/>
              </a:rPr>
              <a:t>team</a:t>
            </a:r>
            <a:r>
              <a:rPr lang="es-ES" kern="0">
                <a:latin typeface="Arial"/>
                <a:cs typeface="Arial"/>
              </a:rPr>
              <a:t> (</a:t>
            </a:r>
            <a:r>
              <a:rPr lang="es-ES" kern="0" err="1">
                <a:latin typeface="Arial"/>
                <a:cs typeface="Arial"/>
              </a:rPr>
              <a:t>Airframe</a:t>
            </a:r>
            <a:r>
              <a:rPr lang="es-ES" kern="0">
                <a:latin typeface="Arial"/>
                <a:cs typeface="Arial"/>
              </a:rPr>
              <a:t>, </a:t>
            </a:r>
            <a:r>
              <a:rPr lang="es-ES" kern="0" err="1">
                <a:latin typeface="Arial"/>
                <a:cs typeface="Arial"/>
              </a:rPr>
              <a:t>Avionics</a:t>
            </a:r>
            <a:r>
              <a:rPr lang="es-ES" kern="0">
                <a:latin typeface="Arial"/>
                <a:cs typeface="Arial"/>
              </a:rPr>
              <a:t> and </a:t>
            </a:r>
            <a:r>
              <a:rPr lang="es-ES" kern="0" err="1">
                <a:latin typeface="Arial"/>
                <a:cs typeface="Arial"/>
              </a:rPr>
              <a:t>Payload</a:t>
            </a:r>
            <a:r>
              <a:rPr lang="es-ES" kern="0">
                <a:latin typeface="Arial"/>
                <a:cs typeface="Arial"/>
              </a:rPr>
              <a:t>) </a:t>
            </a:r>
            <a:r>
              <a:rPr lang="es-ES" kern="0" err="1">
                <a:latin typeface="Arial"/>
                <a:cs typeface="Arial"/>
              </a:rPr>
              <a:t>to</a:t>
            </a:r>
            <a:r>
              <a:rPr lang="es-ES" kern="0">
                <a:latin typeface="Arial"/>
                <a:cs typeface="Arial"/>
              </a:rPr>
              <a:t> </a:t>
            </a:r>
            <a:r>
              <a:rPr lang="es-ES" kern="0" err="1">
                <a:latin typeface="Arial"/>
                <a:cs typeface="Arial"/>
              </a:rPr>
              <a:t>develop</a:t>
            </a:r>
            <a:r>
              <a:rPr lang="es-ES" kern="0">
                <a:latin typeface="Arial"/>
                <a:cs typeface="Arial"/>
              </a:rPr>
              <a:t> </a:t>
            </a:r>
            <a:r>
              <a:rPr lang="es-ES" kern="0" err="1">
                <a:latin typeface="Arial"/>
                <a:cs typeface="Arial"/>
              </a:rPr>
              <a:t>an</a:t>
            </a:r>
            <a:r>
              <a:rPr lang="es-ES" kern="0">
                <a:latin typeface="Arial"/>
                <a:cs typeface="Arial"/>
              </a:rPr>
              <a:t> </a:t>
            </a:r>
            <a:r>
              <a:rPr lang="es-ES" kern="0" err="1">
                <a:latin typeface="Arial"/>
                <a:cs typeface="Arial"/>
              </a:rPr>
              <a:t>estimation</a:t>
            </a:r>
            <a:r>
              <a:rPr lang="es-ES" kern="0">
                <a:latin typeface="Arial"/>
                <a:cs typeface="Arial"/>
              </a:rPr>
              <a:t>:</a:t>
            </a:r>
            <a:endParaRPr lang="en-US"/>
          </a:p>
        </p:txBody>
      </p:sp>
      <p:pic>
        <p:nvPicPr>
          <p:cNvPr id="3" name="Picture 2" descr="A logo of a drone&#10;&#10;Description automatically generated">
            <a:extLst>
              <a:ext uri="{FF2B5EF4-FFF2-40B4-BE49-F238E27FC236}">
                <a16:creationId xmlns:a16="http://schemas.microsoft.com/office/drawing/2014/main" id="{93FD099A-298D-117E-8E47-BC4E16014ADB}"/>
              </a:ext>
            </a:extLst>
          </p:cNvPr>
          <p:cNvPicPr>
            <a:picLocks noChangeAspect="1"/>
          </p:cNvPicPr>
          <p:nvPr/>
        </p:nvPicPr>
        <p:blipFill>
          <a:blip r:embed="rId6"/>
          <a:stretch>
            <a:fillRect/>
          </a:stretch>
        </p:blipFill>
        <p:spPr>
          <a:xfrm>
            <a:off x="11225110" y="-68669"/>
            <a:ext cx="964307" cy="946485"/>
          </a:xfrm>
          <a:prstGeom prst="rect">
            <a:avLst/>
          </a:prstGeom>
        </p:spPr>
      </p:pic>
      <p:graphicFrame>
        <p:nvGraphicFramePr>
          <p:cNvPr id="9" name="Table 8">
            <a:extLst>
              <a:ext uri="{FF2B5EF4-FFF2-40B4-BE49-F238E27FC236}">
                <a16:creationId xmlns:a16="http://schemas.microsoft.com/office/drawing/2014/main" id="{86BD279E-A902-2A43-B527-EBEBE61AD99F}"/>
              </a:ext>
            </a:extLst>
          </p:cNvPr>
          <p:cNvGraphicFramePr>
            <a:graphicFrameLocks noGrp="1"/>
          </p:cNvGraphicFramePr>
          <p:nvPr>
            <p:extLst>
              <p:ext uri="{D42A27DB-BD31-4B8C-83A1-F6EECF244321}">
                <p14:modId xmlns:p14="http://schemas.microsoft.com/office/powerpoint/2010/main" val="1167064978"/>
              </p:ext>
            </p:extLst>
          </p:nvPr>
        </p:nvGraphicFramePr>
        <p:xfrm>
          <a:off x="917662" y="2368812"/>
          <a:ext cx="8177138" cy="3995093"/>
        </p:xfrm>
        <a:graphic>
          <a:graphicData uri="http://schemas.openxmlformats.org/drawingml/2006/table">
            <a:tbl>
              <a:tblPr bandRow="1">
                <a:tableStyleId>{3C2FFA5D-87B4-456A-9821-1D502468CF0F}</a:tableStyleId>
              </a:tblPr>
              <a:tblGrid>
                <a:gridCol w="1660769">
                  <a:extLst>
                    <a:ext uri="{9D8B030D-6E8A-4147-A177-3AD203B41FA5}">
                      <a16:colId xmlns:a16="http://schemas.microsoft.com/office/drawing/2014/main" val="3063402718"/>
                    </a:ext>
                  </a:extLst>
                </a:gridCol>
                <a:gridCol w="4729022">
                  <a:extLst>
                    <a:ext uri="{9D8B030D-6E8A-4147-A177-3AD203B41FA5}">
                      <a16:colId xmlns:a16="http://schemas.microsoft.com/office/drawing/2014/main" val="3722903536"/>
                    </a:ext>
                  </a:extLst>
                </a:gridCol>
                <a:gridCol w="1787347">
                  <a:extLst>
                    <a:ext uri="{9D8B030D-6E8A-4147-A177-3AD203B41FA5}">
                      <a16:colId xmlns:a16="http://schemas.microsoft.com/office/drawing/2014/main" val="4160807240"/>
                    </a:ext>
                  </a:extLst>
                </a:gridCol>
              </a:tblGrid>
              <a:tr h="225386">
                <a:tc>
                  <a:txBody>
                    <a:bodyPr/>
                    <a:lstStyle/>
                    <a:p>
                      <a:pPr marL="0" algn="l" defTabSz="914400" rtl="0" eaLnBrk="1" latinLnBrk="0" hangingPunct="1"/>
                      <a:endParaRPr lang="en-US" sz="1800" b="1" kern="1200">
                        <a:solidFill>
                          <a:schemeClr val="lt1"/>
                        </a:solidFill>
                        <a:latin typeface="+mn-lt"/>
                        <a:ea typeface="+mn-ea"/>
                        <a:cs typeface="+mn-cs"/>
                      </a:endParaRPr>
                    </a:p>
                  </a:txBody>
                  <a:tcPr marL="0" marR="0" marT="0" marB="0" anchor="ctr">
                    <a:lnL w="12700">
                      <a:solidFill>
                        <a:schemeClr val="tx1"/>
                      </a:solidFill>
                    </a:lnL>
                    <a:lnR w="0">
                      <a:noFill/>
                    </a:lnR>
                    <a:lnT w="12700">
                      <a:solidFill>
                        <a:schemeClr val="tx1"/>
                      </a:solidFill>
                    </a:lnT>
                    <a:lnB w="0">
                      <a:noFill/>
                    </a:lnB>
                    <a:solidFill>
                      <a:srgbClr val="0070C0"/>
                    </a:solidFill>
                  </a:tcPr>
                </a:tc>
                <a:tc>
                  <a:txBody>
                    <a:bodyPr/>
                    <a:lstStyle/>
                    <a:p>
                      <a:pPr marL="0" algn="l" defTabSz="914400" rtl="0" eaLnBrk="1" latinLnBrk="0" hangingPunct="1"/>
                      <a:r>
                        <a:rPr lang="en-US" sz="1800" b="1" kern="1200">
                          <a:solidFill>
                            <a:schemeClr val="lt1"/>
                          </a:solidFill>
                          <a:latin typeface="+mn-lt"/>
                          <a:ea typeface="+mn-ea"/>
                          <a:cs typeface="+mn-cs"/>
                        </a:rPr>
                        <a:t>Parts</a:t>
                      </a:r>
                    </a:p>
                  </a:txBody>
                  <a:tcPr marL="0" marR="0" marT="0" marB="0" anchor="ctr">
                    <a:lnL w="0">
                      <a:noFill/>
                    </a:lnL>
                    <a:lnR w="0">
                      <a:noFill/>
                    </a:lnR>
                    <a:lnT w="12700">
                      <a:solidFill>
                        <a:schemeClr val="tx1"/>
                      </a:solidFill>
                    </a:lnT>
                    <a:lnB w="0">
                      <a:noFill/>
                    </a:lnB>
                    <a:solidFill>
                      <a:srgbClr val="0070C0"/>
                    </a:solidFill>
                  </a:tcPr>
                </a:tc>
                <a:tc>
                  <a:txBody>
                    <a:bodyPr/>
                    <a:lstStyle/>
                    <a:p>
                      <a:pPr marL="0" algn="l" defTabSz="914400" rtl="0" eaLnBrk="1" latinLnBrk="0" hangingPunct="1"/>
                      <a:r>
                        <a:rPr lang="en-US" sz="1800" b="1" kern="1200">
                          <a:solidFill>
                            <a:schemeClr val="lt1"/>
                          </a:solidFill>
                          <a:latin typeface="+mn-lt"/>
                          <a:ea typeface="+mn-ea"/>
                          <a:cs typeface="+mn-cs"/>
                        </a:rPr>
                        <a:t>Weight (g)</a:t>
                      </a:r>
                    </a:p>
                  </a:txBody>
                  <a:tcPr marL="0" marR="0" marT="0" marB="0" anchor="ctr">
                    <a:lnL w="0">
                      <a:noFill/>
                    </a:lnL>
                    <a:lnR w="12700">
                      <a:solidFill>
                        <a:schemeClr val="tx1"/>
                      </a:solidFill>
                    </a:lnR>
                    <a:lnT w="12700">
                      <a:solidFill>
                        <a:schemeClr val="tx1"/>
                      </a:solidFill>
                    </a:lnT>
                    <a:lnB w="0">
                      <a:noFill/>
                    </a:lnB>
                    <a:solidFill>
                      <a:srgbClr val="0070C0"/>
                    </a:solidFill>
                  </a:tcPr>
                </a:tc>
                <a:extLst>
                  <a:ext uri="{0D108BD9-81ED-4DB2-BD59-A6C34878D82A}">
                    <a16:rowId xmlns:a16="http://schemas.microsoft.com/office/drawing/2014/main" val="3544856639"/>
                  </a:ext>
                </a:extLst>
              </a:tr>
              <a:tr h="321979">
                <a:tc rowSpan="6">
                  <a:txBody>
                    <a:bodyPr/>
                    <a:lstStyle/>
                    <a:p>
                      <a:pPr algn="ctr"/>
                      <a:r>
                        <a:rPr lang="en-US">
                          <a:effectLst/>
                        </a:rPr>
                        <a:t>Avionics</a:t>
                      </a:r>
                    </a:p>
                  </a:txBody>
                  <a:tcPr marL="0" marR="0" marT="0" marB="0" anchor="ctr">
                    <a:lnL w="12700">
                      <a:solidFill>
                        <a:schemeClr val="tx1"/>
                      </a:solidFill>
                    </a:lnL>
                    <a:lnR w="0">
                      <a:noFill/>
                    </a:lnR>
                    <a:lnT w="0">
                      <a:noFill/>
                    </a:lnT>
                    <a:lnB w="0">
                      <a:noFill/>
                    </a:lnB>
                    <a:solidFill>
                      <a:schemeClr val="accent1">
                        <a:lumMod val="40000"/>
                        <a:lumOff val="60000"/>
                      </a:schemeClr>
                    </a:solidFill>
                  </a:tcPr>
                </a:tc>
                <a:tc>
                  <a:txBody>
                    <a:bodyPr/>
                    <a:lstStyle/>
                    <a:p>
                      <a:r>
                        <a:rPr lang="en-US">
                          <a:effectLst/>
                        </a:rPr>
                        <a:t>Brain (Pixhawk 4/ w </a:t>
                      </a:r>
                      <a:r>
                        <a:rPr lang="en-US" err="1">
                          <a:effectLst/>
                        </a:rPr>
                        <a:t>gps</a:t>
                      </a:r>
                      <a:r>
                        <a:rPr lang="en-US">
                          <a:effectLst/>
                        </a:rPr>
                        <a:t>)</a:t>
                      </a:r>
                    </a:p>
                  </a:txBody>
                  <a:tcPr marL="0" marR="0" marT="0" marB="0" anchor="ctr">
                    <a:lnL w="0">
                      <a:noFill/>
                    </a:lnL>
                    <a:lnR w="0">
                      <a:noFill/>
                    </a:lnR>
                    <a:lnT w="0">
                      <a:noFill/>
                    </a:lnT>
                    <a:lnB w="0">
                      <a:noFill/>
                    </a:lnB>
                    <a:solidFill>
                      <a:schemeClr val="accent1">
                        <a:lumMod val="40000"/>
                        <a:lumOff val="60000"/>
                      </a:schemeClr>
                    </a:solidFill>
                  </a:tcPr>
                </a:tc>
                <a:tc>
                  <a:txBody>
                    <a:bodyPr/>
                    <a:lstStyle/>
                    <a:p>
                      <a:pPr algn="ctr"/>
                      <a:r>
                        <a:rPr lang="en-US"/>
                        <a:t>50</a:t>
                      </a:r>
                    </a:p>
                  </a:txBody>
                  <a:tcPr marL="0" marR="0" marT="0" marB="0" anchor="ctr">
                    <a:lnL w="0">
                      <a:noFill/>
                    </a:lnL>
                    <a:lnR w="12700">
                      <a:solidFill>
                        <a:schemeClr val="tx1"/>
                      </a:solidFill>
                    </a:lnR>
                    <a:lnT w="0">
                      <a:noFill/>
                    </a:lnT>
                    <a:lnB w="0">
                      <a:noFill/>
                    </a:lnB>
                    <a:solidFill>
                      <a:schemeClr val="accent1">
                        <a:lumMod val="40000"/>
                        <a:lumOff val="60000"/>
                      </a:schemeClr>
                    </a:solidFill>
                  </a:tcPr>
                </a:tc>
                <a:extLst>
                  <a:ext uri="{0D108BD9-81ED-4DB2-BD59-A6C34878D82A}">
                    <a16:rowId xmlns:a16="http://schemas.microsoft.com/office/drawing/2014/main" val="4246789015"/>
                  </a:ext>
                </a:extLst>
              </a:tr>
              <a:tr h="321979">
                <a:tc vMerge="1">
                  <a:txBody>
                    <a:bodyPr/>
                    <a:lstStyle/>
                    <a:p>
                      <a:endParaRPr lang="en-US"/>
                    </a:p>
                  </a:txBody>
                  <a:tcPr marL="0" marR="0" marT="0" marB="0" anchor="ctr"/>
                </a:tc>
                <a:tc>
                  <a:txBody>
                    <a:bodyPr/>
                    <a:lstStyle/>
                    <a:p>
                      <a:r>
                        <a:rPr lang="en-US">
                          <a:effectLst/>
                        </a:rPr>
                        <a:t>Power distribution board (PM07)</a:t>
                      </a:r>
                    </a:p>
                  </a:txBody>
                  <a:tcPr marL="0" marR="0" marT="0" marB="0" anchor="ctr">
                    <a:lnL w="0">
                      <a:noFill/>
                    </a:lnL>
                    <a:lnR w="0">
                      <a:noFill/>
                    </a:lnR>
                    <a:lnT w="0">
                      <a:noFill/>
                    </a:lnT>
                    <a:lnB w="0">
                      <a:noFill/>
                    </a:lnB>
                    <a:solidFill>
                      <a:schemeClr val="accent1">
                        <a:lumMod val="40000"/>
                        <a:lumOff val="60000"/>
                      </a:schemeClr>
                    </a:solidFill>
                  </a:tcPr>
                </a:tc>
                <a:tc>
                  <a:txBody>
                    <a:bodyPr/>
                    <a:lstStyle/>
                    <a:p>
                      <a:pPr algn="ctr"/>
                      <a:r>
                        <a:rPr lang="en-US"/>
                        <a:t>36</a:t>
                      </a:r>
                    </a:p>
                  </a:txBody>
                  <a:tcPr marL="0" marR="0" marT="0" marB="0" anchor="ctr">
                    <a:lnL w="0">
                      <a:noFill/>
                    </a:lnL>
                    <a:lnR w="12700">
                      <a:solidFill>
                        <a:schemeClr val="tx1"/>
                      </a:solidFill>
                    </a:lnR>
                    <a:lnT w="0">
                      <a:noFill/>
                    </a:lnT>
                    <a:lnB w="0">
                      <a:noFill/>
                    </a:lnB>
                    <a:solidFill>
                      <a:schemeClr val="accent1">
                        <a:lumMod val="40000"/>
                        <a:lumOff val="60000"/>
                      </a:schemeClr>
                    </a:solidFill>
                  </a:tcPr>
                </a:tc>
                <a:extLst>
                  <a:ext uri="{0D108BD9-81ED-4DB2-BD59-A6C34878D82A}">
                    <a16:rowId xmlns:a16="http://schemas.microsoft.com/office/drawing/2014/main" val="2514872660"/>
                  </a:ext>
                </a:extLst>
              </a:tr>
              <a:tr h="466871">
                <a:tc vMerge="1">
                  <a:txBody>
                    <a:bodyPr/>
                    <a:lstStyle/>
                    <a:p>
                      <a:endParaRPr lang="en-US"/>
                    </a:p>
                  </a:txBody>
                  <a:tcPr marL="0" marR="0" marT="0" marB="0" anchor="ctr"/>
                </a:tc>
                <a:tc>
                  <a:txBody>
                    <a:bodyPr/>
                    <a:lstStyle/>
                    <a:p>
                      <a:r>
                        <a:rPr lang="en-US">
                          <a:effectLst/>
                        </a:rPr>
                        <a:t>Motor brushless (x4) (T-Motor MN 3508 KV 700)</a:t>
                      </a:r>
                    </a:p>
                  </a:txBody>
                  <a:tcPr marL="0" marR="0" marT="0" marB="0" anchor="ctr">
                    <a:lnL w="0">
                      <a:noFill/>
                    </a:lnL>
                    <a:lnR w="0">
                      <a:noFill/>
                    </a:lnR>
                    <a:lnT w="0">
                      <a:noFill/>
                    </a:lnT>
                    <a:lnB w="0">
                      <a:noFill/>
                    </a:lnB>
                    <a:solidFill>
                      <a:schemeClr val="accent1">
                        <a:lumMod val="40000"/>
                        <a:lumOff val="60000"/>
                      </a:schemeClr>
                    </a:solidFill>
                  </a:tcPr>
                </a:tc>
                <a:tc>
                  <a:txBody>
                    <a:bodyPr/>
                    <a:lstStyle/>
                    <a:p>
                      <a:pPr algn="ctr"/>
                      <a:r>
                        <a:rPr lang="en-US"/>
                        <a:t>400</a:t>
                      </a:r>
                    </a:p>
                  </a:txBody>
                  <a:tcPr marL="0" marR="0" marT="0" marB="0" anchor="ctr">
                    <a:lnL w="0">
                      <a:noFill/>
                    </a:lnL>
                    <a:lnR w="12700">
                      <a:solidFill>
                        <a:schemeClr val="tx1"/>
                      </a:solidFill>
                    </a:lnR>
                    <a:lnT w="0">
                      <a:noFill/>
                    </a:lnT>
                    <a:lnB w="0">
                      <a:noFill/>
                    </a:lnB>
                    <a:solidFill>
                      <a:schemeClr val="accent1">
                        <a:lumMod val="40000"/>
                        <a:lumOff val="60000"/>
                      </a:schemeClr>
                    </a:solidFill>
                  </a:tcPr>
                </a:tc>
                <a:extLst>
                  <a:ext uri="{0D108BD9-81ED-4DB2-BD59-A6C34878D82A}">
                    <a16:rowId xmlns:a16="http://schemas.microsoft.com/office/drawing/2014/main" val="2684166562"/>
                  </a:ext>
                </a:extLst>
              </a:tr>
              <a:tr h="321979">
                <a:tc vMerge="1">
                  <a:txBody>
                    <a:bodyPr/>
                    <a:lstStyle/>
                    <a:p>
                      <a:endParaRPr lang="en-US"/>
                    </a:p>
                  </a:txBody>
                  <a:tcPr marL="0" marR="0" marT="0" marB="0" anchor="ctr"/>
                </a:tc>
                <a:tc>
                  <a:txBody>
                    <a:bodyPr/>
                    <a:lstStyle/>
                    <a:p>
                      <a:r>
                        <a:rPr lang="en-US">
                          <a:effectLst/>
                        </a:rPr>
                        <a:t>Motor blades (x4) (T-Motor 12inch)</a:t>
                      </a:r>
                      <a:endParaRPr lang="en-US"/>
                    </a:p>
                  </a:txBody>
                  <a:tcPr marL="0" marR="0" marT="0" marB="0" anchor="ctr">
                    <a:lnL w="0">
                      <a:noFill/>
                    </a:lnL>
                    <a:lnR w="0">
                      <a:noFill/>
                    </a:lnR>
                    <a:lnT w="0">
                      <a:noFill/>
                    </a:lnT>
                    <a:lnB w="0">
                      <a:noFill/>
                    </a:lnB>
                    <a:solidFill>
                      <a:schemeClr val="accent1">
                        <a:lumMod val="40000"/>
                        <a:lumOff val="60000"/>
                      </a:schemeClr>
                    </a:solidFill>
                  </a:tcPr>
                </a:tc>
                <a:tc>
                  <a:txBody>
                    <a:bodyPr/>
                    <a:lstStyle/>
                    <a:p>
                      <a:pPr algn="ctr"/>
                      <a:r>
                        <a:rPr lang="en-US"/>
                        <a:t>60</a:t>
                      </a:r>
                    </a:p>
                  </a:txBody>
                  <a:tcPr marL="0" marR="0" marT="0" marB="0" anchor="ctr">
                    <a:lnL w="0">
                      <a:noFill/>
                    </a:lnL>
                    <a:lnR w="12700">
                      <a:solidFill>
                        <a:schemeClr val="tx1"/>
                      </a:solidFill>
                    </a:lnR>
                    <a:lnT w="0">
                      <a:noFill/>
                    </a:lnT>
                    <a:lnB w="0">
                      <a:noFill/>
                    </a:lnB>
                    <a:solidFill>
                      <a:schemeClr val="accent1">
                        <a:lumMod val="40000"/>
                        <a:lumOff val="60000"/>
                      </a:schemeClr>
                    </a:solidFill>
                  </a:tcPr>
                </a:tc>
                <a:extLst>
                  <a:ext uri="{0D108BD9-81ED-4DB2-BD59-A6C34878D82A}">
                    <a16:rowId xmlns:a16="http://schemas.microsoft.com/office/drawing/2014/main" val="3159137573"/>
                  </a:ext>
                </a:extLst>
              </a:tr>
              <a:tr h="321979">
                <a:tc vMerge="1">
                  <a:txBody>
                    <a:bodyPr/>
                    <a:lstStyle/>
                    <a:p>
                      <a:endParaRPr lang="en-US"/>
                    </a:p>
                  </a:txBody>
                  <a:tcPr marL="0" marR="0" marT="0" marB="0" anchor="ctr"/>
                </a:tc>
                <a:tc>
                  <a:txBody>
                    <a:bodyPr/>
                    <a:lstStyle/>
                    <a:p>
                      <a:r>
                        <a:rPr lang="en-US">
                          <a:effectLst/>
                        </a:rPr>
                        <a:t>ESC (x4)  (30A)</a:t>
                      </a:r>
                    </a:p>
                  </a:txBody>
                  <a:tcPr marL="0" marR="0" marT="0" marB="0" anchor="ctr">
                    <a:lnL w="0">
                      <a:noFill/>
                    </a:lnL>
                    <a:lnR w="0">
                      <a:noFill/>
                    </a:lnR>
                    <a:lnT w="0">
                      <a:noFill/>
                    </a:lnT>
                    <a:lnB w="0">
                      <a:noFill/>
                    </a:lnB>
                    <a:solidFill>
                      <a:schemeClr val="accent1">
                        <a:lumMod val="40000"/>
                        <a:lumOff val="60000"/>
                      </a:schemeClr>
                    </a:solidFill>
                  </a:tcPr>
                </a:tc>
                <a:tc>
                  <a:txBody>
                    <a:bodyPr/>
                    <a:lstStyle/>
                    <a:p>
                      <a:pPr algn="ctr"/>
                      <a:r>
                        <a:rPr lang="en-US"/>
                        <a:t>120</a:t>
                      </a:r>
                    </a:p>
                  </a:txBody>
                  <a:tcPr marL="0" marR="0" marT="0" marB="0" anchor="ctr">
                    <a:lnL w="0">
                      <a:noFill/>
                    </a:lnL>
                    <a:lnR w="12700">
                      <a:solidFill>
                        <a:schemeClr val="tx1"/>
                      </a:solidFill>
                    </a:lnR>
                    <a:lnT w="0">
                      <a:noFill/>
                    </a:lnT>
                    <a:lnB w="0">
                      <a:noFill/>
                    </a:lnB>
                    <a:solidFill>
                      <a:schemeClr val="accent1">
                        <a:lumMod val="40000"/>
                        <a:lumOff val="60000"/>
                      </a:schemeClr>
                    </a:solidFill>
                  </a:tcPr>
                </a:tc>
                <a:extLst>
                  <a:ext uri="{0D108BD9-81ED-4DB2-BD59-A6C34878D82A}">
                    <a16:rowId xmlns:a16="http://schemas.microsoft.com/office/drawing/2014/main" val="32461335"/>
                  </a:ext>
                </a:extLst>
              </a:tr>
              <a:tr h="321979">
                <a:tc vMerge="1">
                  <a:txBody>
                    <a:bodyPr/>
                    <a:lstStyle/>
                    <a:p>
                      <a:endParaRPr lang="en-US"/>
                    </a:p>
                  </a:txBody>
                  <a:tcPr marL="0" marR="0" marT="0" marB="0" anchor="ctr"/>
                </a:tc>
                <a:tc>
                  <a:txBody>
                    <a:bodyPr/>
                    <a:lstStyle/>
                    <a:p>
                      <a:r>
                        <a:rPr lang="en-US">
                          <a:effectLst/>
                        </a:rPr>
                        <a:t>Receiver (</a:t>
                      </a:r>
                      <a:r>
                        <a:rPr lang="en-US" err="1">
                          <a:effectLst/>
                        </a:rPr>
                        <a:t>FRsky</a:t>
                      </a:r>
                      <a:r>
                        <a:rPr lang="en-US">
                          <a:effectLst/>
                        </a:rPr>
                        <a:t>)</a:t>
                      </a:r>
                    </a:p>
                  </a:txBody>
                  <a:tcPr marL="0" marR="0" marT="0" marB="0" anchor="ctr">
                    <a:lnL w="0">
                      <a:noFill/>
                    </a:lnL>
                    <a:lnR w="0">
                      <a:noFill/>
                    </a:lnR>
                    <a:lnT w="0">
                      <a:noFill/>
                    </a:lnT>
                    <a:lnB w="0">
                      <a:noFill/>
                    </a:lnB>
                    <a:solidFill>
                      <a:schemeClr val="accent1">
                        <a:lumMod val="40000"/>
                        <a:lumOff val="60000"/>
                      </a:schemeClr>
                    </a:solidFill>
                  </a:tcPr>
                </a:tc>
                <a:tc>
                  <a:txBody>
                    <a:bodyPr/>
                    <a:lstStyle/>
                    <a:p>
                      <a:pPr algn="ctr"/>
                      <a:r>
                        <a:rPr lang="en-US"/>
                        <a:t>15</a:t>
                      </a:r>
                    </a:p>
                  </a:txBody>
                  <a:tcPr marL="0" marR="0" marT="0" marB="0" anchor="ctr">
                    <a:lnL w="0">
                      <a:noFill/>
                    </a:lnL>
                    <a:lnR w="12700">
                      <a:solidFill>
                        <a:schemeClr val="tx1"/>
                      </a:solidFill>
                    </a:lnR>
                    <a:lnT w="0">
                      <a:noFill/>
                    </a:lnT>
                    <a:lnB w="0">
                      <a:noFill/>
                    </a:lnB>
                    <a:solidFill>
                      <a:schemeClr val="accent1">
                        <a:lumMod val="40000"/>
                        <a:lumOff val="60000"/>
                      </a:schemeClr>
                    </a:solidFill>
                  </a:tcPr>
                </a:tc>
                <a:extLst>
                  <a:ext uri="{0D108BD9-81ED-4DB2-BD59-A6C34878D82A}">
                    <a16:rowId xmlns:a16="http://schemas.microsoft.com/office/drawing/2014/main" val="1835132732"/>
                  </a:ext>
                </a:extLst>
              </a:tr>
              <a:tr h="321979">
                <a:tc rowSpan="2">
                  <a:txBody>
                    <a:bodyPr/>
                    <a:lstStyle/>
                    <a:p>
                      <a:pPr algn="ctr"/>
                      <a:r>
                        <a:rPr lang="en-US">
                          <a:effectLst/>
                        </a:rPr>
                        <a:t>Payload</a:t>
                      </a:r>
                    </a:p>
                  </a:txBody>
                  <a:tcPr marL="0" marR="0" marT="0" marB="0" anchor="ctr">
                    <a:lnL w="12700">
                      <a:solidFill>
                        <a:schemeClr val="tx1"/>
                      </a:solidFill>
                    </a:lnL>
                    <a:lnR w="0">
                      <a:noFill/>
                    </a:lnR>
                    <a:lnT w="0">
                      <a:noFill/>
                    </a:lnT>
                    <a:lnB w="0">
                      <a:noFill/>
                    </a:lnB>
                    <a:solidFill>
                      <a:schemeClr val="accent1">
                        <a:lumMod val="20000"/>
                        <a:lumOff val="80000"/>
                      </a:schemeClr>
                    </a:solidFill>
                  </a:tcPr>
                </a:tc>
                <a:tc>
                  <a:txBody>
                    <a:bodyPr/>
                    <a:lstStyle/>
                    <a:p>
                      <a:r>
                        <a:rPr lang="en-US">
                          <a:effectLst/>
                        </a:rPr>
                        <a:t>Camera  (Sony Alpha a5000)</a:t>
                      </a:r>
                    </a:p>
                  </a:txBody>
                  <a:tcPr marL="0" marR="0" marT="0" marB="0" anchor="ctr">
                    <a:lnL w="0">
                      <a:noFill/>
                    </a:lnL>
                    <a:lnR w="0">
                      <a:noFill/>
                    </a:lnR>
                    <a:lnT w="0">
                      <a:noFill/>
                    </a:lnT>
                    <a:lnB w="0">
                      <a:noFill/>
                    </a:lnB>
                    <a:solidFill>
                      <a:schemeClr val="accent1">
                        <a:lumMod val="20000"/>
                        <a:lumOff val="80000"/>
                      </a:schemeClr>
                    </a:solidFill>
                  </a:tcPr>
                </a:tc>
                <a:tc>
                  <a:txBody>
                    <a:bodyPr/>
                    <a:lstStyle/>
                    <a:p>
                      <a:pPr algn="ctr"/>
                      <a:r>
                        <a:rPr lang="en-US"/>
                        <a:t>269</a:t>
                      </a:r>
                    </a:p>
                  </a:txBody>
                  <a:tcPr marL="0" marR="0" marT="0" marB="0" anchor="ctr">
                    <a:lnL w="0">
                      <a:noFill/>
                    </a:lnL>
                    <a:lnR w="12700">
                      <a:solidFill>
                        <a:schemeClr val="tx1"/>
                      </a:solidFill>
                    </a:lnR>
                    <a:lnT w="0">
                      <a:noFill/>
                    </a:lnT>
                    <a:lnB w="0">
                      <a:noFill/>
                    </a:lnB>
                    <a:solidFill>
                      <a:schemeClr val="accent1">
                        <a:lumMod val="20000"/>
                        <a:lumOff val="80000"/>
                      </a:schemeClr>
                    </a:solidFill>
                  </a:tcPr>
                </a:tc>
                <a:extLst>
                  <a:ext uri="{0D108BD9-81ED-4DB2-BD59-A6C34878D82A}">
                    <a16:rowId xmlns:a16="http://schemas.microsoft.com/office/drawing/2014/main" val="2586786021"/>
                  </a:ext>
                </a:extLst>
              </a:tr>
              <a:tr h="225386">
                <a:tc vMerge="1">
                  <a:txBody>
                    <a:bodyPr/>
                    <a:lstStyle/>
                    <a:p>
                      <a:endParaRPr lang="en-US"/>
                    </a:p>
                  </a:txBody>
                  <a:tcPr marL="0" marR="0" marT="0" marB="0" anchor="ctr"/>
                </a:tc>
                <a:tc>
                  <a:txBody>
                    <a:bodyPr/>
                    <a:lstStyle/>
                    <a:p>
                      <a:r>
                        <a:rPr lang="en-US">
                          <a:effectLst/>
                        </a:rPr>
                        <a:t>Gimble </a:t>
                      </a:r>
                    </a:p>
                  </a:txBody>
                  <a:tcPr marL="0" marR="0" marT="0" marB="0" anchor="ctr">
                    <a:lnL w="0">
                      <a:noFill/>
                    </a:lnL>
                    <a:lnR w="0">
                      <a:noFill/>
                    </a:lnR>
                    <a:lnT w="0">
                      <a:noFill/>
                    </a:lnT>
                    <a:lnB w="0">
                      <a:noFill/>
                    </a:lnB>
                    <a:solidFill>
                      <a:schemeClr val="accent1">
                        <a:lumMod val="20000"/>
                        <a:lumOff val="80000"/>
                      </a:schemeClr>
                    </a:solidFill>
                  </a:tcPr>
                </a:tc>
                <a:tc>
                  <a:txBody>
                    <a:bodyPr/>
                    <a:lstStyle/>
                    <a:p>
                      <a:pPr algn="ctr"/>
                      <a:r>
                        <a:rPr lang="en-US"/>
                        <a:t>350</a:t>
                      </a:r>
                    </a:p>
                  </a:txBody>
                  <a:tcPr marL="0" marR="0" marT="0" marB="0" anchor="ctr">
                    <a:lnL w="0">
                      <a:noFill/>
                    </a:lnL>
                    <a:lnR w="12700">
                      <a:solidFill>
                        <a:schemeClr val="tx1"/>
                      </a:solidFill>
                    </a:lnR>
                    <a:lnT w="0">
                      <a:noFill/>
                    </a:lnT>
                    <a:lnB w="0">
                      <a:noFill/>
                    </a:lnB>
                    <a:solidFill>
                      <a:schemeClr val="accent1">
                        <a:lumMod val="20000"/>
                        <a:lumOff val="80000"/>
                      </a:schemeClr>
                    </a:solidFill>
                  </a:tcPr>
                </a:tc>
                <a:extLst>
                  <a:ext uri="{0D108BD9-81ED-4DB2-BD59-A6C34878D82A}">
                    <a16:rowId xmlns:a16="http://schemas.microsoft.com/office/drawing/2014/main" val="799729417"/>
                  </a:ext>
                </a:extLst>
              </a:tr>
              <a:tr h="499068">
                <a:tc>
                  <a:txBody>
                    <a:bodyPr/>
                    <a:lstStyle/>
                    <a:p>
                      <a:pPr algn="ctr"/>
                      <a:r>
                        <a:rPr lang="en-US">
                          <a:effectLst/>
                        </a:rPr>
                        <a:t>Battery</a:t>
                      </a:r>
                    </a:p>
                  </a:txBody>
                  <a:tcPr marL="0" marR="0" marT="0" marB="0" anchor="ctr">
                    <a:lnL w="12700">
                      <a:solidFill>
                        <a:schemeClr val="tx1"/>
                      </a:solidFill>
                    </a:lnL>
                    <a:lnR w="0">
                      <a:noFill/>
                    </a:lnR>
                    <a:lnT w="0">
                      <a:noFill/>
                    </a:lnT>
                    <a:lnB w="0">
                      <a:noFill/>
                    </a:lnB>
                    <a:solidFill>
                      <a:schemeClr val="accent1">
                        <a:lumMod val="40000"/>
                        <a:lumOff val="60000"/>
                      </a:schemeClr>
                    </a:solidFill>
                  </a:tcPr>
                </a:tc>
                <a:tc>
                  <a:txBody>
                    <a:bodyPr/>
                    <a:lstStyle/>
                    <a:p>
                      <a:endParaRPr lang="en-US"/>
                    </a:p>
                  </a:txBody>
                  <a:tcPr marL="0" marR="0" marT="0" marB="0" anchor="ctr">
                    <a:lnL w="0">
                      <a:noFill/>
                    </a:lnL>
                    <a:lnR w="0">
                      <a:noFill/>
                    </a:lnR>
                    <a:lnT w="0">
                      <a:noFill/>
                    </a:lnT>
                    <a:lnB w="0">
                      <a:noFill/>
                    </a:lnB>
                    <a:solidFill>
                      <a:schemeClr val="accent1">
                        <a:lumMod val="40000"/>
                        <a:lumOff val="60000"/>
                      </a:schemeClr>
                    </a:solidFill>
                  </a:tcPr>
                </a:tc>
                <a:tc>
                  <a:txBody>
                    <a:bodyPr/>
                    <a:lstStyle/>
                    <a:p>
                      <a:pPr algn="ctr"/>
                      <a:r>
                        <a:rPr lang="en-US"/>
                        <a:t>700</a:t>
                      </a:r>
                    </a:p>
                  </a:txBody>
                  <a:tcPr marL="0" marR="0" marT="0" marB="0" anchor="ctr">
                    <a:lnL w="0">
                      <a:noFill/>
                    </a:lnL>
                    <a:lnR w="12700">
                      <a:solidFill>
                        <a:schemeClr val="tx1"/>
                      </a:solidFill>
                    </a:lnR>
                    <a:lnT w="0">
                      <a:noFill/>
                    </a:lnT>
                    <a:lnB w="0">
                      <a:noFill/>
                    </a:lnB>
                    <a:solidFill>
                      <a:schemeClr val="accent1">
                        <a:lumMod val="40000"/>
                        <a:lumOff val="60000"/>
                      </a:schemeClr>
                    </a:solidFill>
                  </a:tcPr>
                </a:tc>
                <a:extLst>
                  <a:ext uri="{0D108BD9-81ED-4DB2-BD59-A6C34878D82A}">
                    <a16:rowId xmlns:a16="http://schemas.microsoft.com/office/drawing/2014/main" val="1161850672"/>
                  </a:ext>
                </a:extLst>
              </a:tr>
              <a:tr h="273682">
                <a:tc>
                  <a:txBody>
                    <a:bodyPr/>
                    <a:lstStyle/>
                    <a:p>
                      <a:pPr algn="ctr"/>
                      <a:r>
                        <a:rPr lang="en-US">
                          <a:effectLst/>
                        </a:rPr>
                        <a:t>Empty</a:t>
                      </a:r>
                    </a:p>
                  </a:txBody>
                  <a:tcPr marL="0" marR="0" marT="0" marB="0" anchor="ctr">
                    <a:lnL w="12700">
                      <a:solidFill>
                        <a:schemeClr val="tx1"/>
                      </a:solidFill>
                    </a:lnL>
                    <a:lnR w="0">
                      <a:noFill/>
                    </a:lnR>
                    <a:lnT w="0">
                      <a:noFill/>
                    </a:lnT>
                    <a:lnB w="0">
                      <a:noFill/>
                    </a:lnB>
                    <a:solidFill>
                      <a:schemeClr val="accent1">
                        <a:lumMod val="20000"/>
                        <a:lumOff val="80000"/>
                      </a:schemeClr>
                    </a:solidFill>
                  </a:tcPr>
                </a:tc>
                <a:tc>
                  <a:txBody>
                    <a:bodyPr/>
                    <a:lstStyle/>
                    <a:p>
                      <a:r>
                        <a:rPr lang="en-US"/>
                        <a:t>Airframe</a:t>
                      </a:r>
                    </a:p>
                  </a:txBody>
                  <a:tcPr marL="0" marR="0" marT="0" marB="0" anchor="ctr">
                    <a:lnL w="0">
                      <a:noFill/>
                    </a:lnL>
                    <a:lnR w="0">
                      <a:noFill/>
                    </a:lnR>
                    <a:lnT w="0">
                      <a:noFill/>
                    </a:lnT>
                    <a:lnB w="0">
                      <a:noFill/>
                    </a:lnB>
                    <a:solidFill>
                      <a:schemeClr val="accent1">
                        <a:lumMod val="20000"/>
                        <a:lumOff val="80000"/>
                      </a:schemeClr>
                    </a:solidFill>
                  </a:tcPr>
                </a:tc>
                <a:tc>
                  <a:txBody>
                    <a:bodyPr/>
                    <a:lstStyle/>
                    <a:p>
                      <a:pPr algn="ctr"/>
                      <a:r>
                        <a:rPr lang="en-US"/>
                        <a:t>1553.55</a:t>
                      </a:r>
                    </a:p>
                  </a:txBody>
                  <a:tcPr marL="0" marR="0" marT="0" marB="0" anchor="ctr">
                    <a:lnL w="0">
                      <a:noFill/>
                    </a:lnL>
                    <a:lnR w="12700">
                      <a:solidFill>
                        <a:schemeClr val="tx1"/>
                      </a:solidFill>
                    </a:lnR>
                    <a:lnT w="0">
                      <a:noFill/>
                    </a:lnT>
                    <a:lnB w="0">
                      <a:noFill/>
                    </a:lnB>
                    <a:solidFill>
                      <a:schemeClr val="accent1">
                        <a:lumMod val="20000"/>
                        <a:lumOff val="80000"/>
                      </a:schemeClr>
                    </a:solidFill>
                  </a:tcPr>
                </a:tc>
                <a:extLst>
                  <a:ext uri="{0D108BD9-81ED-4DB2-BD59-A6C34878D82A}">
                    <a16:rowId xmlns:a16="http://schemas.microsoft.com/office/drawing/2014/main" val="3825538067"/>
                  </a:ext>
                </a:extLst>
              </a:tr>
              <a:tr h="225386">
                <a:tc>
                  <a:txBody>
                    <a:bodyPr/>
                    <a:lstStyle/>
                    <a:p>
                      <a:pPr algn="r"/>
                      <a:r>
                        <a:rPr lang="en-US">
                          <a:effectLst/>
                        </a:rPr>
                        <a:t>Total Weight</a:t>
                      </a:r>
                    </a:p>
                  </a:txBody>
                  <a:tcPr marL="0" marR="0" marT="0" marB="0" anchor="ctr">
                    <a:lnL w="12700">
                      <a:solidFill>
                        <a:schemeClr val="tx1"/>
                      </a:solidFill>
                    </a:lnL>
                    <a:lnR w="0">
                      <a:noFill/>
                    </a:lnR>
                    <a:lnT w="0">
                      <a:noFill/>
                    </a:lnT>
                    <a:lnB w="12700">
                      <a:solidFill>
                        <a:schemeClr val="tx1"/>
                      </a:solidFill>
                    </a:lnB>
                    <a:solidFill>
                      <a:schemeClr val="accent5">
                        <a:lumMod val="60000"/>
                        <a:lumOff val="40000"/>
                      </a:schemeClr>
                    </a:solidFill>
                  </a:tcPr>
                </a:tc>
                <a:tc>
                  <a:txBody>
                    <a:bodyPr/>
                    <a:lstStyle/>
                    <a:p>
                      <a:endParaRPr lang="en-US"/>
                    </a:p>
                  </a:txBody>
                  <a:tcPr marL="0" marR="0" marT="0" marB="0" anchor="ctr">
                    <a:lnL w="0">
                      <a:noFill/>
                    </a:lnL>
                    <a:lnR w="0">
                      <a:noFill/>
                    </a:lnR>
                    <a:lnT w="0">
                      <a:noFill/>
                    </a:lnT>
                    <a:lnB w="12700">
                      <a:solidFill>
                        <a:schemeClr val="tx1"/>
                      </a:solidFill>
                    </a:lnB>
                    <a:solidFill>
                      <a:schemeClr val="accent5">
                        <a:lumMod val="60000"/>
                        <a:lumOff val="40000"/>
                      </a:schemeClr>
                    </a:solidFill>
                  </a:tcPr>
                </a:tc>
                <a:tc>
                  <a:txBody>
                    <a:bodyPr/>
                    <a:lstStyle/>
                    <a:p>
                      <a:pPr algn="ctr"/>
                      <a:r>
                        <a:rPr lang="en-US"/>
                        <a:t>3553.55</a:t>
                      </a:r>
                    </a:p>
                  </a:txBody>
                  <a:tcPr marL="0" marR="0" marT="0" marB="0" anchor="ctr">
                    <a:lnL w="0">
                      <a:noFill/>
                    </a:lnL>
                    <a:lnR w="12700">
                      <a:solidFill>
                        <a:schemeClr val="tx1"/>
                      </a:solidFill>
                    </a:lnR>
                    <a:lnT w="0">
                      <a:noFill/>
                    </a:lnT>
                    <a:lnB w="12700">
                      <a:solidFill>
                        <a:schemeClr val="tx1"/>
                      </a:solidFill>
                    </a:lnB>
                    <a:solidFill>
                      <a:schemeClr val="accent5">
                        <a:lumMod val="60000"/>
                        <a:lumOff val="40000"/>
                      </a:schemeClr>
                    </a:solidFill>
                  </a:tcPr>
                </a:tc>
                <a:extLst>
                  <a:ext uri="{0D108BD9-81ED-4DB2-BD59-A6C34878D82A}">
                    <a16:rowId xmlns:a16="http://schemas.microsoft.com/office/drawing/2014/main" val="2166062091"/>
                  </a:ext>
                </a:extLst>
              </a:tr>
            </a:tbl>
          </a:graphicData>
        </a:graphic>
      </p:graphicFrame>
      <p:sp>
        <p:nvSpPr>
          <p:cNvPr id="6" name="CuadroTexto 5">
            <a:extLst>
              <a:ext uri="{FF2B5EF4-FFF2-40B4-BE49-F238E27FC236}">
                <a16:creationId xmlns:a16="http://schemas.microsoft.com/office/drawing/2014/main" id="{3D0ADD60-6783-3B52-8109-2B074F07E089}"/>
              </a:ext>
            </a:extLst>
          </p:cNvPr>
          <p:cNvSpPr txBox="1"/>
          <p:nvPr/>
        </p:nvSpPr>
        <p:spPr>
          <a:xfrm>
            <a:off x="917662" y="6363905"/>
            <a:ext cx="8624092" cy="369332"/>
          </a:xfrm>
          <a:prstGeom prst="rect">
            <a:avLst/>
          </a:prstGeom>
          <a:noFill/>
        </p:spPr>
        <p:txBody>
          <a:bodyPr wrap="square" lIns="91440" tIns="45720" rIns="91440" bIns="45720" rtlCol="0" anchor="t">
            <a:spAutoFit/>
          </a:bodyPr>
          <a:lstStyle/>
          <a:p>
            <a:pPr algn="l"/>
            <a:r>
              <a:rPr lang="es-ES" err="1"/>
              <a:t>Weight</a:t>
            </a:r>
            <a:r>
              <a:rPr lang="es-ES"/>
              <a:t> </a:t>
            </a:r>
            <a:r>
              <a:rPr lang="es-ES" err="1"/>
              <a:t>estimation</a:t>
            </a:r>
            <a:r>
              <a:rPr lang="es-ES"/>
              <a:t> </a:t>
            </a:r>
            <a:r>
              <a:rPr lang="es-ES" err="1"/>
              <a:t>of</a:t>
            </a:r>
            <a:r>
              <a:rPr lang="es-ES"/>
              <a:t> </a:t>
            </a:r>
            <a:r>
              <a:rPr lang="es-ES" err="1"/>
              <a:t>the</a:t>
            </a:r>
            <a:r>
              <a:rPr lang="es-ES"/>
              <a:t> </a:t>
            </a:r>
            <a:r>
              <a:rPr lang="es-ES" err="1"/>
              <a:t>different</a:t>
            </a:r>
            <a:r>
              <a:rPr lang="es-ES"/>
              <a:t> </a:t>
            </a:r>
            <a:r>
              <a:rPr lang="es-ES" err="1"/>
              <a:t>components</a:t>
            </a:r>
            <a:r>
              <a:rPr lang="es-ES"/>
              <a:t> </a:t>
            </a:r>
            <a:r>
              <a:rPr lang="es-ES" err="1"/>
              <a:t>of</a:t>
            </a:r>
            <a:r>
              <a:rPr lang="es-ES"/>
              <a:t> </a:t>
            </a:r>
            <a:r>
              <a:rPr lang="es-ES" err="1"/>
              <a:t>the</a:t>
            </a:r>
            <a:r>
              <a:rPr lang="es-ES"/>
              <a:t> </a:t>
            </a:r>
            <a:r>
              <a:rPr lang="es-ES" err="1"/>
              <a:t>quadcopter</a:t>
            </a:r>
            <a:endParaRPr lang="es-ES"/>
          </a:p>
        </p:txBody>
      </p:sp>
      <p:pic>
        <p:nvPicPr>
          <p:cNvPr id="8" name="Grabación (4)">
            <a:hlinkClick r:id="" action="ppaction://media"/>
            <a:extLst>
              <a:ext uri="{FF2B5EF4-FFF2-40B4-BE49-F238E27FC236}">
                <a16:creationId xmlns:a16="http://schemas.microsoft.com/office/drawing/2014/main" id="{D81C26EF-7BC5-2A67-B40D-DEAE278EDAE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5110" y="5295040"/>
            <a:ext cx="609600" cy="609600"/>
          </a:xfrm>
          <a:prstGeom prst="rect">
            <a:avLst/>
          </a:prstGeom>
        </p:spPr>
      </p:pic>
    </p:spTree>
    <p:extLst>
      <p:ext uri="{BB962C8B-B14F-4D97-AF65-F5344CB8AC3E}">
        <p14:creationId xmlns:p14="http://schemas.microsoft.com/office/powerpoint/2010/main" val="2069139321"/>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6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7861E-F1C2-4FA7-B403-147759E53C90}"/>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C27F8BE-569C-44CA-98D8-B6686B195E85}"/>
              </a:ext>
            </a:extLst>
          </p:cNvPr>
          <p:cNvSpPr>
            <a:spLocks noGrp="1"/>
          </p:cNvSpPr>
          <p:nvPr>
            <p:ph type="title"/>
          </p:nvPr>
        </p:nvSpPr>
        <p:spPr>
          <a:xfrm>
            <a:off x="838200" y="207809"/>
            <a:ext cx="10515600" cy="1325563"/>
          </a:xfrm>
        </p:spPr>
        <p:txBody>
          <a:bodyPr/>
          <a:lstStyle/>
          <a:p>
            <a:r>
              <a:rPr lang="en-GB">
                <a:solidFill>
                  <a:schemeClr val="accent4">
                    <a:lumMod val="75000"/>
                  </a:schemeClr>
                </a:solidFill>
                <a:latin typeface="Arial Black"/>
              </a:rPr>
              <a:t>Simulation</a:t>
            </a:r>
            <a:endParaRPr lang="en-GB">
              <a:solidFill>
                <a:schemeClr val="accent4">
                  <a:lumMod val="75000"/>
                </a:schemeClr>
              </a:solidFill>
            </a:endParaRPr>
          </a:p>
        </p:txBody>
      </p:sp>
      <p:pic>
        <p:nvPicPr>
          <p:cNvPr id="5" name="Picture 4" descr="A picture containing text&#10;&#10;Description automatically generated">
            <a:extLst>
              <a:ext uri="{FF2B5EF4-FFF2-40B4-BE49-F238E27FC236}">
                <a16:creationId xmlns:a16="http://schemas.microsoft.com/office/drawing/2014/main" id="{AC23C6C9-DA6F-472C-89CE-A0A49614E795}"/>
              </a:ext>
            </a:extLst>
          </p:cNvPr>
          <p:cNvPicPr>
            <a:picLocks noChangeAspect="1"/>
          </p:cNvPicPr>
          <p:nvPr/>
        </p:nvPicPr>
        <p:blipFill>
          <a:blip r:embed="rId6"/>
          <a:stretch>
            <a:fillRect/>
          </a:stretch>
        </p:blipFill>
        <p:spPr>
          <a:xfrm>
            <a:off x="9432521" y="5909732"/>
            <a:ext cx="2454680" cy="630956"/>
          </a:xfrm>
          <a:prstGeom prst="rect">
            <a:avLst/>
          </a:prstGeom>
        </p:spPr>
      </p:pic>
      <p:sp>
        <p:nvSpPr>
          <p:cNvPr id="7" name="Content Placeholder 2">
            <a:extLst>
              <a:ext uri="{FF2B5EF4-FFF2-40B4-BE49-F238E27FC236}">
                <a16:creationId xmlns:a16="http://schemas.microsoft.com/office/drawing/2014/main" id="{25D1C820-136B-4E3E-9510-962A3C9D5759}"/>
              </a:ext>
            </a:extLst>
          </p:cNvPr>
          <p:cNvSpPr txBox="1">
            <a:spLocks/>
          </p:cNvSpPr>
          <p:nvPr/>
        </p:nvSpPr>
        <p:spPr>
          <a:xfrm>
            <a:off x="838200" y="1289351"/>
            <a:ext cx="10621002" cy="2350263"/>
          </a:xfrm>
          <a:prstGeom prst="rect">
            <a:avLst/>
          </a:prstGeom>
        </p:spPr>
        <p:txBody>
          <a:bodyPr lIns="91440" tIns="45720" rIns="91440" bIns="45720" anchor="t"/>
          <a:lstStyle/>
          <a:p>
            <a:pPr algn="just">
              <a:spcBef>
                <a:spcPct val="20000"/>
              </a:spcBef>
              <a:spcAft>
                <a:spcPts val="1200"/>
              </a:spcAft>
              <a:defRPr/>
            </a:pPr>
            <a:r>
              <a:rPr lang="en-GB" b="1" kern="0">
                <a:latin typeface="Arial"/>
                <a:cs typeface="Arial"/>
              </a:rPr>
              <a:t>Why use simulation?</a:t>
            </a:r>
          </a:p>
          <a:p>
            <a:pPr marL="285750" indent="-285750" algn="just">
              <a:spcBef>
                <a:spcPct val="20000"/>
              </a:spcBef>
              <a:spcAft>
                <a:spcPts val="1200"/>
              </a:spcAft>
              <a:buFont typeface="Arial"/>
              <a:buChar char="•"/>
              <a:defRPr/>
            </a:pPr>
            <a:r>
              <a:rPr lang="en-GB" kern="0">
                <a:latin typeface="Arial"/>
                <a:cs typeface="Arial"/>
              </a:rPr>
              <a:t>Cost and time effectiveness</a:t>
            </a:r>
            <a:endParaRPr lang="en-GB" kern="0">
              <a:latin typeface="Arial" panose="020B0604020202020204" pitchFamily="34" charset="0"/>
              <a:cs typeface="Arial" panose="020B0604020202020204" pitchFamily="34" charset="0"/>
            </a:endParaRPr>
          </a:p>
          <a:p>
            <a:pPr marL="285750" indent="-285750" algn="just">
              <a:spcBef>
                <a:spcPct val="20000"/>
              </a:spcBef>
              <a:spcAft>
                <a:spcPts val="1200"/>
              </a:spcAft>
              <a:buFont typeface="Arial"/>
              <a:buChar char="•"/>
              <a:defRPr/>
            </a:pPr>
            <a:r>
              <a:rPr lang="en-GB" kern="0">
                <a:latin typeface="Arial"/>
                <a:cs typeface="Arial"/>
              </a:rPr>
              <a:t>Accurate numerical results</a:t>
            </a:r>
            <a:endParaRPr lang="en-GB" kern="0">
              <a:latin typeface="Arial" panose="020B0604020202020204" pitchFamily="34" charset="0"/>
              <a:cs typeface="Arial" panose="020B0604020202020204" pitchFamily="34" charset="0"/>
            </a:endParaRPr>
          </a:p>
          <a:p>
            <a:pPr marL="285750" indent="-285750" algn="just">
              <a:spcBef>
                <a:spcPct val="20000"/>
              </a:spcBef>
              <a:spcAft>
                <a:spcPts val="1200"/>
              </a:spcAft>
              <a:buFont typeface="Arial"/>
              <a:buChar char="•"/>
              <a:defRPr/>
            </a:pPr>
            <a:r>
              <a:rPr lang="en-GB" kern="0">
                <a:latin typeface="Arial"/>
                <a:cs typeface="Arial"/>
              </a:rPr>
              <a:t>Sustainability</a:t>
            </a:r>
          </a:p>
        </p:txBody>
      </p:sp>
      <p:graphicFrame>
        <p:nvGraphicFramePr>
          <p:cNvPr id="6" name="Table 5">
            <a:extLst>
              <a:ext uri="{FF2B5EF4-FFF2-40B4-BE49-F238E27FC236}">
                <a16:creationId xmlns:a16="http://schemas.microsoft.com/office/drawing/2014/main" id="{7D561529-E1FE-E47F-4740-C7D7A41D6DBD}"/>
              </a:ext>
            </a:extLst>
          </p:cNvPr>
          <p:cNvGraphicFramePr>
            <a:graphicFrameLocks noGrp="1"/>
          </p:cNvGraphicFramePr>
          <p:nvPr>
            <p:extLst>
              <p:ext uri="{D42A27DB-BD31-4B8C-83A1-F6EECF244321}">
                <p14:modId xmlns:p14="http://schemas.microsoft.com/office/powerpoint/2010/main" val="3428381705"/>
              </p:ext>
            </p:extLst>
          </p:nvPr>
        </p:nvGraphicFramePr>
        <p:xfrm>
          <a:off x="838200" y="3484220"/>
          <a:ext cx="10621002" cy="2108200"/>
        </p:xfrm>
        <a:graphic>
          <a:graphicData uri="http://schemas.openxmlformats.org/drawingml/2006/table">
            <a:tbl>
              <a:tblPr firstRow="1" bandRow="1">
                <a:tableStyleId>{5C22544A-7EE6-4342-B048-85BDC9FD1C3A}</a:tableStyleId>
              </a:tblPr>
              <a:tblGrid>
                <a:gridCol w="5310501">
                  <a:extLst>
                    <a:ext uri="{9D8B030D-6E8A-4147-A177-3AD203B41FA5}">
                      <a16:colId xmlns:a16="http://schemas.microsoft.com/office/drawing/2014/main" val="2191225181"/>
                    </a:ext>
                  </a:extLst>
                </a:gridCol>
                <a:gridCol w="5310501">
                  <a:extLst>
                    <a:ext uri="{9D8B030D-6E8A-4147-A177-3AD203B41FA5}">
                      <a16:colId xmlns:a16="http://schemas.microsoft.com/office/drawing/2014/main" val="488146857"/>
                    </a:ext>
                  </a:extLst>
                </a:gridCol>
              </a:tblGrid>
              <a:tr h="370840">
                <a:tc>
                  <a:txBody>
                    <a:bodyPr/>
                    <a:lstStyle/>
                    <a:p>
                      <a:pPr lvl="0" algn="ctr">
                        <a:buNone/>
                      </a:pPr>
                      <a:r>
                        <a:rPr lang="en-US"/>
                        <a:t>MATLAB</a:t>
                      </a:r>
                    </a:p>
                  </a:txBody>
                  <a:tcPr/>
                </a:tc>
                <a:tc>
                  <a:txBody>
                    <a:bodyPr/>
                    <a:lstStyle/>
                    <a:p>
                      <a:pPr algn="ctr"/>
                      <a:r>
                        <a:rPr lang="en-US"/>
                        <a:t>SIMULINK</a:t>
                      </a:r>
                    </a:p>
                  </a:txBody>
                  <a:tcPr/>
                </a:tc>
                <a:extLst>
                  <a:ext uri="{0D108BD9-81ED-4DB2-BD59-A6C34878D82A}">
                    <a16:rowId xmlns:a16="http://schemas.microsoft.com/office/drawing/2014/main" val="346182397"/>
                  </a:ext>
                </a:extLst>
              </a:tr>
              <a:tr h="370840">
                <a:tc>
                  <a:txBody>
                    <a:bodyPr/>
                    <a:lstStyle/>
                    <a:p>
                      <a:pPr algn="ctr"/>
                      <a:r>
                        <a:rPr lang="en-US" sz="1600"/>
                        <a:t>Estimates of thrust and power required from the initial mass</a:t>
                      </a:r>
                    </a:p>
                  </a:txBody>
                  <a:tcPr anchor="ctr"/>
                </a:tc>
                <a:tc>
                  <a:txBody>
                    <a:bodyPr/>
                    <a:lstStyle/>
                    <a:p>
                      <a:pPr algn="ctr"/>
                      <a:r>
                        <a:rPr lang="en-US" sz="1600"/>
                        <a:t>Allows simulation of the 4 rotors rather than the 1 from momentum theory</a:t>
                      </a:r>
                    </a:p>
                  </a:txBody>
                  <a:tcPr anchor="ctr"/>
                </a:tc>
                <a:extLst>
                  <a:ext uri="{0D108BD9-81ED-4DB2-BD59-A6C34878D82A}">
                    <a16:rowId xmlns:a16="http://schemas.microsoft.com/office/drawing/2014/main" val="228623832"/>
                  </a:ext>
                </a:extLst>
              </a:tr>
              <a:tr h="370840">
                <a:tc>
                  <a:txBody>
                    <a:bodyPr/>
                    <a:lstStyle/>
                    <a:p>
                      <a:pPr algn="ctr"/>
                      <a:r>
                        <a:rPr lang="en-US" sz="1600"/>
                        <a:t>To </a:t>
                      </a:r>
                      <a:r>
                        <a:rPr lang="en-GB" sz="1600" noProof="0"/>
                        <a:t>analyse</a:t>
                      </a:r>
                      <a:r>
                        <a:rPr lang="en-US" sz="1600"/>
                        <a:t> data outputted from Simulink in a timely and neat manner</a:t>
                      </a:r>
                    </a:p>
                  </a:txBody>
                  <a:tcPr anchor="ctr"/>
                </a:tc>
                <a:tc>
                  <a:txBody>
                    <a:bodyPr/>
                    <a:lstStyle/>
                    <a:p>
                      <a:pPr algn="ctr"/>
                      <a:r>
                        <a:rPr lang="en-US" sz="1600"/>
                        <a:t>Allows rotors to be accurately tuned (PID controllers)</a:t>
                      </a:r>
                    </a:p>
                  </a:txBody>
                  <a:tcPr anchor="ctr"/>
                </a:tc>
                <a:extLst>
                  <a:ext uri="{0D108BD9-81ED-4DB2-BD59-A6C34878D82A}">
                    <a16:rowId xmlns:a16="http://schemas.microsoft.com/office/drawing/2014/main" val="3747238436"/>
                  </a:ext>
                </a:extLst>
              </a:tr>
              <a:tr h="370840">
                <a:tc>
                  <a:txBody>
                    <a:bodyPr/>
                    <a:lstStyle/>
                    <a:p>
                      <a:pPr algn="ctr"/>
                      <a:endParaRPr lang="en-US" sz="1600"/>
                    </a:p>
                  </a:txBody>
                  <a:tcPr anchor="ctr"/>
                </a:tc>
                <a:tc>
                  <a:txBody>
                    <a:bodyPr/>
                    <a:lstStyle/>
                    <a:p>
                      <a:pPr algn="ctr"/>
                      <a:r>
                        <a:rPr lang="en-US" sz="1600"/>
                        <a:t>Stability can be modelled and tested (add wind disturbances into simulation)</a:t>
                      </a:r>
                    </a:p>
                  </a:txBody>
                  <a:tcPr anchor="ctr"/>
                </a:tc>
                <a:extLst>
                  <a:ext uri="{0D108BD9-81ED-4DB2-BD59-A6C34878D82A}">
                    <a16:rowId xmlns:a16="http://schemas.microsoft.com/office/drawing/2014/main" val="4051768383"/>
                  </a:ext>
                </a:extLst>
              </a:tr>
            </a:tbl>
          </a:graphicData>
        </a:graphic>
      </p:graphicFrame>
      <p:pic>
        <p:nvPicPr>
          <p:cNvPr id="3" name="Picture 2" descr="A logo of a drone&#10;&#10;Description automatically generated">
            <a:extLst>
              <a:ext uri="{FF2B5EF4-FFF2-40B4-BE49-F238E27FC236}">
                <a16:creationId xmlns:a16="http://schemas.microsoft.com/office/drawing/2014/main" id="{4CEE0027-21B6-1212-FF6D-CDF014DA1B74}"/>
              </a:ext>
            </a:extLst>
          </p:cNvPr>
          <p:cNvPicPr>
            <a:picLocks noChangeAspect="1"/>
          </p:cNvPicPr>
          <p:nvPr/>
        </p:nvPicPr>
        <p:blipFill>
          <a:blip r:embed="rId7"/>
          <a:stretch>
            <a:fillRect/>
          </a:stretch>
        </p:blipFill>
        <p:spPr>
          <a:xfrm>
            <a:off x="-3607" y="5912312"/>
            <a:ext cx="964307" cy="946485"/>
          </a:xfrm>
          <a:prstGeom prst="rect">
            <a:avLst/>
          </a:prstGeom>
        </p:spPr>
      </p:pic>
      <p:pic>
        <p:nvPicPr>
          <p:cNvPr id="31" name="Audio 30">
            <a:hlinkClick r:id="" action="ppaction://media"/>
            <a:extLst>
              <a:ext uri="{FF2B5EF4-FFF2-40B4-BE49-F238E27FC236}">
                <a16:creationId xmlns:a16="http://schemas.microsoft.com/office/drawing/2014/main" id="{83D69383-7F4C-5C16-47D3-BA769394A87B}"/>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901305009"/>
      </p:ext>
    </p:extLst>
  </p:cSld>
  <p:clrMapOvr>
    <a:masterClrMapping/>
  </p:clrMapOvr>
  <mc:AlternateContent xmlns:mc="http://schemas.openxmlformats.org/markup-compatibility/2006" xmlns:p14="http://schemas.microsoft.com/office/powerpoint/2010/main">
    <mc:Choice Requires="p14">
      <p:transition spd="slow" p14:dur="2000" advTm="86396"/>
    </mc:Choice>
    <mc:Fallback xmlns="">
      <p:transition spd="slow" advTm="863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1"/>
                </p:tgtEl>
              </p:cMediaNode>
            </p:audio>
          </p:childTnLst>
        </p:cTn>
      </p:par>
    </p:tnLst>
    <p:bldLst>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7861E-F1C2-4FA7-B403-147759E53C90}"/>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C27F8BE-569C-44CA-98D8-B6686B195E85}"/>
              </a:ext>
            </a:extLst>
          </p:cNvPr>
          <p:cNvSpPr>
            <a:spLocks noGrp="1"/>
          </p:cNvSpPr>
          <p:nvPr>
            <p:ph type="title"/>
          </p:nvPr>
        </p:nvSpPr>
        <p:spPr/>
        <p:txBody>
          <a:bodyPr/>
          <a:lstStyle/>
          <a:p>
            <a:r>
              <a:rPr lang="en-GB">
                <a:solidFill>
                  <a:schemeClr val="accent4">
                    <a:lumMod val="75000"/>
                  </a:schemeClr>
                </a:solidFill>
                <a:latin typeface="Arial Black"/>
              </a:rPr>
              <a:t>Initial Momentum Theory</a:t>
            </a:r>
            <a:endParaRPr lang="en-GB">
              <a:solidFill>
                <a:schemeClr val="accent4">
                  <a:lumMod val="75000"/>
                </a:schemeClr>
              </a:solidFill>
            </a:endParaRPr>
          </a:p>
        </p:txBody>
      </p:sp>
      <p:pic>
        <p:nvPicPr>
          <p:cNvPr id="5" name="Picture 4" descr="A picture containing text&#10;&#10;Description automatically generated">
            <a:extLst>
              <a:ext uri="{FF2B5EF4-FFF2-40B4-BE49-F238E27FC236}">
                <a16:creationId xmlns:a16="http://schemas.microsoft.com/office/drawing/2014/main" id="{AC23C6C9-DA6F-472C-89CE-A0A49614E795}"/>
              </a:ext>
            </a:extLst>
          </p:cNvPr>
          <p:cNvPicPr>
            <a:picLocks noChangeAspect="1"/>
          </p:cNvPicPr>
          <p:nvPr/>
        </p:nvPicPr>
        <p:blipFill>
          <a:blip r:embed="rId6"/>
          <a:stretch>
            <a:fillRect/>
          </a:stretch>
        </p:blipFill>
        <p:spPr>
          <a:xfrm>
            <a:off x="9432521" y="5909732"/>
            <a:ext cx="2454680" cy="630956"/>
          </a:xfrm>
          <a:prstGeom prst="rect">
            <a:avLst/>
          </a:prstGeom>
        </p:spPr>
      </p:pic>
      <p:sp>
        <p:nvSpPr>
          <p:cNvPr id="7" name="Content Placeholder 2">
            <a:extLst>
              <a:ext uri="{FF2B5EF4-FFF2-40B4-BE49-F238E27FC236}">
                <a16:creationId xmlns:a16="http://schemas.microsoft.com/office/drawing/2014/main" id="{25D1C820-136B-4E3E-9510-962A3C9D5759}"/>
              </a:ext>
            </a:extLst>
          </p:cNvPr>
          <p:cNvSpPr txBox="1">
            <a:spLocks/>
          </p:cNvSpPr>
          <p:nvPr/>
        </p:nvSpPr>
        <p:spPr>
          <a:xfrm>
            <a:off x="838200" y="1371600"/>
            <a:ext cx="10621002" cy="4953000"/>
          </a:xfrm>
          <a:prstGeom prst="rect">
            <a:avLst/>
          </a:prstGeom>
        </p:spPr>
        <p:txBody>
          <a:bodyPr lIns="91440" tIns="45720" rIns="91440" bIns="45720" anchor="t"/>
          <a:lstStyle/>
          <a:p>
            <a:pPr algn="just">
              <a:spcBef>
                <a:spcPct val="20000"/>
              </a:spcBef>
              <a:spcAft>
                <a:spcPts val="1200"/>
              </a:spcAft>
              <a:defRPr/>
            </a:pPr>
            <a:endParaRPr lang="en-GB" b="1" kern="0">
              <a:latin typeface="Arial"/>
              <a:cs typeface="Arial"/>
            </a:endParaRPr>
          </a:p>
        </p:txBody>
      </p:sp>
      <p:pic>
        <p:nvPicPr>
          <p:cNvPr id="3" name="Picture 2" descr="A logo of a drone&#10;&#10;Description automatically generated">
            <a:extLst>
              <a:ext uri="{FF2B5EF4-FFF2-40B4-BE49-F238E27FC236}">
                <a16:creationId xmlns:a16="http://schemas.microsoft.com/office/drawing/2014/main" id="{4CEE0027-21B6-1212-FF6D-CDF014DA1B74}"/>
              </a:ext>
            </a:extLst>
          </p:cNvPr>
          <p:cNvPicPr>
            <a:picLocks noChangeAspect="1"/>
          </p:cNvPicPr>
          <p:nvPr/>
        </p:nvPicPr>
        <p:blipFill>
          <a:blip r:embed="rId7"/>
          <a:stretch>
            <a:fillRect/>
          </a:stretch>
        </p:blipFill>
        <p:spPr>
          <a:xfrm>
            <a:off x="-3607" y="5912312"/>
            <a:ext cx="964307" cy="946485"/>
          </a:xfrm>
          <a:prstGeom prst="rect">
            <a:avLst/>
          </a:prstGeom>
        </p:spPr>
      </p:pic>
      <p:sp>
        <p:nvSpPr>
          <p:cNvPr id="6" name="Content Placeholder 2">
            <a:extLst>
              <a:ext uri="{FF2B5EF4-FFF2-40B4-BE49-F238E27FC236}">
                <a16:creationId xmlns:a16="http://schemas.microsoft.com/office/drawing/2014/main" id="{2AFB8D0A-788F-ACAE-0D73-84F567706A5A}"/>
              </a:ext>
            </a:extLst>
          </p:cNvPr>
          <p:cNvSpPr txBox="1">
            <a:spLocks/>
          </p:cNvSpPr>
          <p:nvPr/>
        </p:nvSpPr>
        <p:spPr>
          <a:xfrm>
            <a:off x="960700" y="1531144"/>
            <a:ext cx="10621002" cy="4953000"/>
          </a:xfrm>
          <a:prstGeom prst="rect">
            <a:avLst/>
          </a:prstGeom>
        </p:spPr>
        <p:txBody>
          <a:bodyPr lIns="91440" tIns="45720" rIns="91440" bIns="45720" anchor="t"/>
          <a:lstStyle/>
          <a:p>
            <a:pPr algn="just">
              <a:spcBef>
                <a:spcPct val="20000"/>
              </a:spcBef>
              <a:spcAft>
                <a:spcPts val="1200"/>
              </a:spcAft>
              <a:defRPr/>
            </a:pPr>
            <a:endParaRPr lang="en-GB" b="1" kern="0">
              <a:latin typeface="Arial"/>
              <a:cs typeface="Arial"/>
            </a:endParaRP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FBE48D55-7CEE-6B4A-816F-CB1A923C81FD}"/>
                  </a:ext>
                </a:extLst>
              </p:cNvPr>
              <p:cNvGraphicFramePr>
                <a:graphicFrameLocks noGrp="1"/>
              </p:cNvGraphicFramePr>
              <p:nvPr>
                <p:extLst>
                  <p:ext uri="{D42A27DB-BD31-4B8C-83A1-F6EECF244321}">
                    <p14:modId xmlns:p14="http://schemas.microsoft.com/office/powerpoint/2010/main" val="3708415842"/>
                  </p:ext>
                </p:extLst>
              </p:nvPr>
            </p:nvGraphicFramePr>
            <p:xfrm>
              <a:off x="590514" y="1648873"/>
              <a:ext cx="7543215" cy="977710"/>
            </p:xfrm>
            <a:graphic>
              <a:graphicData uri="http://schemas.openxmlformats.org/drawingml/2006/table">
                <a:tbl>
                  <a:tblPr firstRow="1" bandRow="1">
                    <a:tableStyleId>{5C22544A-7EE6-4342-B048-85BDC9FD1C3A}</a:tableStyleId>
                  </a:tblPr>
                  <a:tblGrid>
                    <a:gridCol w="2514405">
                      <a:extLst>
                        <a:ext uri="{9D8B030D-6E8A-4147-A177-3AD203B41FA5}">
                          <a16:colId xmlns:a16="http://schemas.microsoft.com/office/drawing/2014/main" val="2833411332"/>
                        </a:ext>
                      </a:extLst>
                    </a:gridCol>
                    <a:gridCol w="2514405">
                      <a:extLst>
                        <a:ext uri="{9D8B030D-6E8A-4147-A177-3AD203B41FA5}">
                          <a16:colId xmlns:a16="http://schemas.microsoft.com/office/drawing/2014/main" val="1087255174"/>
                        </a:ext>
                      </a:extLst>
                    </a:gridCol>
                    <a:gridCol w="2514405">
                      <a:extLst>
                        <a:ext uri="{9D8B030D-6E8A-4147-A177-3AD203B41FA5}">
                          <a16:colId xmlns:a16="http://schemas.microsoft.com/office/drawing/2014/main" val="3427969003"/>
                        </a:ext>
                      </a:extLst>
                    </a:gridCol>
                  </a:tblGrid>
                  <a:tr h="370840">
                    <a:tc>
                      <a:txBody>
                        <a:bodyPr/>
                        <a:lstStyle/>
                        <a:p>
                          <a:pPr algn="ctr"/>
                          <a:r>
                            <a:rPr lang="en-GB"/>
                            <a:t>Total Weight (N)</a:t>
                          </a:r>
                        </a:p>
                      </a:txBody>
                      <a:tcPr/>
                    </a:tc>
                    <a:tc>
                      <a:txBody>
                        <a:bodyPr/>
                        <a:lstStyle/>
                        <a:p>
                          <a:pPr algn="ctr"/>
                          <a:r>
                            <a:rPr lang="en-GB"/>
                            <a:t>Total Thrust (N)</a:t>
                          </a:r>
                        </a:p>
                      </a:txBody>
                      <a:tcPr/>
                    </a:tc>
                    <a:tc>
                      <a:txBody>
                        <a:bodyPr/>
                        <a:lstStyle/>
                        <a:p>
                          <a:pPr algn="ctr"/>
                          <a:r>
                            <a:rPr lang="en-GB"/>
                            <a:t>Factor of Safety</a:t>
                          </a:r>
                        </a:p>
                      </a:txBody>
                      <a:tcPr/>
                    </a:tc>
                    <a:extLst>
                      <a:ext uri="{0D108BD9-81ED-4DB2-BD59-A6C34878D82A}">
                        <a16:rowId xmlns:a16="http://schemas.microsoft.com/office/drawing/2014/main" val="455045288"/>
                      </a:ext>
                    </a:extLst>
                  </a:tr>
                  <a:tr h="370840">
                    <a:tc>
                      <a:txBody>
                        <a:bodyPr/>
                        <a:lstStyle/>
                        <a:p>
                          <a:pPr algn="ct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35</m:t>
                                </m:r>
                              </m:oMath>
                            </m:oMathPara>
                          </a14:m>
                          <a:endParaRPr lang="en-GB" b="0"/>
                        </a:p>
                      </a:txBody>
                      <a:tcPr anchor="ctr"/>
                    </a:tc>
                    <a:tc>
                      <a:txBody>
                        <a:bodyPr/>
                        <a:lstStyle/>
                        <a:p>
                          <a:pPr algn="ct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73</m:t>
                                </m:r>
                              </m:oMath>
                            </m:oMathPara>
                          </a14:m>
                          <a:endParaRPr lang="en-GB" b="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73</m:t>
                                    </m:r>
                                  </m:num>
                                  <m:den>
                                    <m:r>
                                      <a:rPr lang="en-GB" b="0" i="1" dirty="0" smtClean="0">
                                        <a:latin typeface="Cambria Math" panose="02040503050406030204" pitchFamily="18" charset="0"/>
                                      </a:rPr>
                                      <m:t>35</m:t>
                                    </m:r>
                                  </m:den>
                                </m:f>
                                <m:r>
                                  <a:rPr lang="en-GB" b="0" i="1" dirty="0" smtClean="0">
                                    <a:latin typeface="Cambria Math" panose="02040503050406030204" pitchFamily="18" charset="0"/>
                                  </a:rPr>
                                  <m:t> = 2</m:t>
                                </m:r>
                              </m:oMath>
                            </m:oMathPara>
                          </a14:m>
                          <a:endParaRPr lang="en-GB" b="0"/>
                        </a:p>
                      </a:txBody>
                      <a:tcPr anchor="ctr"/>
                    </a:tc>
                    <a:extLst>
                      <a:ext uri="{0D108BD9-81ED-4DB2-BD59-A6C34878D82A}">
                        <a16:rowId xmlns:a16="http://schemas.microsoft.com/office/drawing/2014/main" val="3141950499"/>
                      </a:ext>
                    </a:extLst>
                  </a:tr>
                </a:tbl>
              </a:graphicData>
            </a:graphic>
          </p:graphicFrame>
        </mc:Choice>
        <mc:Fallback xmlns="">
          <p:graphicFrame>
            <p:nvGraphicFramePr>
              <p:cNvPr id="8" name="Table 7">
                <a:extLst>
                  <a:ext uri="{FF2B5EF4-FFF2-40B4-BE49-F238E27FC236}">
                    <a16:creationId xmlns:a16="http://schemas.microsoft.com/office/drawing/2014/main" id="{FBE48D55-7CEE-6B4A-816F-CB1A923C81FD}"/>
                  </a:ext>
                </a:extLst>
              </p:cNvPr>
              <p:cNvGraphicFramePr>
                <a:graphicFrameLocks noGrp="1"/>
              </p:cNvGraphicFramePr>
              <p:nvPr>
                <p:extLst>
                  <p:ext uri="{D42A27DB-BD31-4B8C-83A1-F6EECF244321}">
                    <p14:modId xmlns:p14="http://schemas.microsoft.com/office/powerpoint/2010/main" val="3708415842"/>
                  </p:ext>
                </p:extLst>
              </p:nvPr>
            </p:nvGraphicFramePr>
            <p:xfrm>
              <a:off x="590514" y="1648873"/>
              <a:ext cx="7543215" cy="977710"/>
            </p:xfrm>
            <a:graphic>
              <a:graphicData uri="http://schemas.openxmlformats.org/drawingml/2006/table">
                <a:tbl>
                  <a:tblPr firstRow="1" bandRow="1">
                    <a:tableStyleId>{5C22544A-7EE6-4342-B048-85BDC9FD1C3A}</a:tableStyleId>
                  </a:tblPr>
                  <a:tblGrid>
                    <a:gridCol w="2514405">
                      <a:extLst>
                        <a:ext uri="{9D8B030D-6E8A-4147-A177-3AD203B41FA5}">
                          <a16:colId xmlns:a16="http://schemas.microsoft.com/office/drawing/2014/main" val="2833411332"/>
                        </a:ext>
                      </a:extLst>
                    </a:gridCol>
                    <a:gridCol w="2514405">
                      <a:extLst>
                        <a:ext uri="{9D8B030D-6E8A-4147-A177-3AD203B41FA5}">
                          <a16:colId xmlns:a16="http://schemas.microsoft.com/office/drawing/2014/main" val="1087255174"/>
                        </a:ext>
                      </a:extLst>
                    </a:gridCol>
                    <a:gridCol w="2514405">
                      <a:extLst>
                        <a:ext uri="{9D8B030D-6E8A-4147-A177-3AD203B41FA5}">
                          <a16:colId xmlns:a16="http://schemas.microsoft.com/office/drawing/2014/main" val="3427969003"/>
                        </a:ext>
                      </a:extLst>
                    </a:gridCol>
                  </a:tblGrid>
                  <a:tr h="370840">
                    <a:tc>
                      <a:txBody>
                        <a:bodyPr/>
                        <a:lstStyle/>
                        <a:p>
                          <a:pPr algn="ctr"/>
                          <a:r>
                            <a:rPr lang="en-GB"/>
                            <a:t>Total Weight (N)</a:t>
                          </a:r>
                        </a:p>
                      </a:txBody>
                      <a:tcPr/>
                    </a:tc>
                    <a:tc>
                      <a:txBody>
                        <a:bodyPr/>
                        <a:lstStyle/>
                        <a:p>
                          <a:pPr algn="ctr"/>
                          <a:r>
                            <a:rPr lang="en-GB"/>
                            <a:t>Total Thrust (N)</a:t>
                          </a:r>
                        </a:p>
                      </a:txBody>
                      <a:tcPr/>
                    </a:tc>
                    <a:tc>
                      <a:txBody>
                        <a:bodyPr/>
                        <a:lstStyle/>
                        <a:p>
                          <a:pPr algn="ctr"/>
                          <a:r>
                            <a:rPr lang="en-GB"/>
                            <a:t>Factor of Safety</a:t>
                          </a:r>
                        </a:p>
                      </a:txBody>
                      <a:tcPr/>
                    </a:tc>
                    <a:extLst>
                      <a:ext uri="{0D108BD9-81ED-4DB2-BD59-A6C34878D82A}">
                        <a16:rowId xmlns:a16="http://schemas.microsoft.com/office/drawing/2014/main" val="455045288"/>
                      </a:ext>
                    </a:extLst>
                  </a:tr>
                  <a:tr h="606870">
                    <a:tc>
                      <a:txBody>
                        <a:bodyPr/>
                        <a:lstStyle/>
                        <a:p>
                          <a:endParaRPr lang="en-US"/>
                        </a:p>
                      </a:txBody>
                      <a:tcPr anchor="ctr">
                        <a:blipFill>
                          <a:blip r:embed="rId8"/>
                          <a:stretch>
                            <a:fillRect l="-242" t="-66000" r="-200969" b="-2000"/>
                          </a:stretch>
                        </a:blipFill>
                      </a:tcPr>
                    </a:tc>
                    <a:tc>
                      <a:txBody>
                        <a:bodyPr/>
                        <a:lstStyle/>
                        <a:p>
                          <a:endParaRPr lang="en-US"/>
                        </a:p>
                      </a:txBody>
                      <a:tcPr anchor="ctr">
                        <a:blipFill>
                          <a:blip r:embed="rId8"/>
                          <a:stretch>
                            <a:fillRect l="-100242" t="-66000" r="-100969" b="-2000"/>
                          </a:stretch>
                        </a:blipFill>
                      </a:tcPr>
                    </a:tc>
                    <a:tc>
                      <a:txBody>
                        <a:bodyPr/>
                        <a:lstStyle/>
                        <a:p>
                          <a:endParaRPr lang="en-US"/>
                        </a:p>
                      </a:txBody>
                      <a:tcPr anchor="ctr">
                        <a:blipFill>
                          <a:blip r:embed="rId8"/>
                          <a:stretch>
                            <a:fillRect l="-200242" t="-66000" r="-969" b="-2000"/>
                          </a:stretch>
                        </a:blipFill>
                      </a:tcPr>
                    </a:tc>
                    <a:extLst>
                      <a:ext uri="{0D108BD9-81ED-4DB2-BD59-A6C34878D82A}">
                        <a16:rowId xmlns:a16="http://schemas.microsoft.com/office/drawing/2014/main" val="3141950499"/>
                      </a:ext>
                    </a:extLst>
                  </a:tr>
                </a:tbl>
              </a:graphicData>
            </a:graphic>
          </p:graphicFrame>
        </mc:Fallback>
      </mc:AlternateContent>
      <p:sp>
        <p:nvSpPr>
          <p:cNvPr id="26" name="Content Placeholder 2">
            <a:extLst>
              <a:ext uri="{FF2B5EF4-FFF2-40B4-BE49-F238E27FC236}">
                <a16:creationId xmlns:a16="http://schemas.microsoft.com/office/drawing/2014/main" id="{AA1D6FF6-3AD0-4A31-F367-F22DAA4D5264}"/>
              </a:ext>
            </a:extLst>
          </p:cNvPr>
          <p:cNvSpPr txBox="1">
            <a:spLocks/>
          </p:cNvSpPr>
          <p:nvPr/>
        </p:nvSpPr>
        <p:spPr>
          <a:xfrm>
            <a:off x="590514" y="3392155"/>
            <a:ext cx="7302910" cy="2576052"/>
          </a:xfrm>
          <a:prstGeom prst="rect">
            <a:avLst/>
          </a:prstGeom>
        </p:spPr>
        <p:txBody>
          <a:bodyPr lIns="91440" tIns="45720" rIns="91440" bIns="45720" anchor="t"/>
          <a:lstStyle/>
          <a:p>
            <a:pPr algn="just">
              <a:spcBef>
                <a:spcPct val="20000"/>
              </a:spcBef>
              <a:spcAft>
                <a:spcPts val="1200"/>
              </a:spcAft>
              <a:defRPr/>
            </a:pPr>
            <a:r>
              <a:rPr lang="en-GB" b="1" kern="0">
                <a:latin typeface="Arial"/>
                <a:cs typeface="Arial"/>
              </a:rPr>
              <a:t>Assumptions:</a:t>
            </a:r>
          </a:p>
          <a:p>
            <a:pPr marL="285750" indent="-285750" algn="just">
              <a:spcBef>
                <a:spcPct val="20000"/>
              </a:spcBef>
              <a:spcAft>
                <a:spcPts val="1200"/>
              </a:spcAft>
              <a:buFont typeface="Arial" panose="020B0604020202020204" pitchFamily="34" charset="0"/>
              <a:buChar char="•"/>
              <a:defRPr/>
            </a:pPr>
            <a:r>
              <a:rPr lang="en-GB" kern="0">
                <a:latin typeface="Arial"/>
                <a:cs typeface="Arial"/>
              </a:rPr>
              <a:t>Figure of Merit = 0.6</a:t>
            </a:r>
          </a:p>
          <a:p>
            <a:pPr marL="285750" indent="-285750" algn="just">
              <a:spcBef>
                <a:spcPct val="20000"/>
              </a:spcBef>
              <a:spcAft>
                <a:spcPts val="1200"/>
              </a:spcAft>
              <a:buFont typeface="Arial" panose="020B0604020202020204" pitchFamily="34" charset="0"/>
              <a:buChar char="•"/>
              <a:defRPr/>
            </a:pPr>
            <a:r>
              <a:rPr lang="en-GB" kern="0">
                <a:latin typeface="Arial"/>
                <a:cs typeface="Arial"/>
              </a:rPr>
              <a:t>ISA Sea Level Density = 1.225 kg/m</a:t>
            </a:r>
            <a:r>
              <a:rPr lang="en-GB" kern="0" baseline="30000">
                <a:latin typeface="Arial"/>
                <a:cs typeface="Arial"/>
              </a:rPr>
              <a:t>3</a:t>
            </a:r>
          </a:p>
        </p:txBody>
      </p:sp>
      <p:grpSp>
        <p:nvGrpSpPr>
          <p:cNvPr id="38" name="Group 37">
            <a:extLst>
              <a:ext uri="{FF2B5EF4-FFF2-40B4-BE49-F238E27FC236}">
                <a16:creationId xmlns:a16="http://schemas.microsoft.com/office/drawing/2014/main" id="{3719F18F-D733-FA67-EC7B-7BEA4261CBC8}"/>
              </a:ext>
            </a:extLst>
          </p:cNvPr>
          <p:cNvGrpSpPr/>
          <p:nvPr/>
        </p:nvGrpSpPr>
        <p:grpSpPr>
          <a:xfrm>
            <a:off x="7864583" y="1043855"/>
            <a:ext cx="4917931" cy="5225106"/>
            <a:chOff x="7693169" y="903767"/>
            <a:chExt cx="4917931" cy="5225106"/>
          </a:xfrm>
        </p:grpSpPr>
        <p:grpSp>
          <p:nvGrpSpPr>
            <p:cNvPr id="25" name="Group 24">
              <a:extLst>
                <a:ext uri="{FF2B5EF4-FFF2-40B4-BE49-F238E27FC236}">
                  <a16:creationId xmlns:a16="http://schemas.microsoft.com/office/drawing/2014/main" id="{F88F6C07-03B4-E53F-635C-7DC7976EA013}"/>
                </a:ext>
              </a:extLst>
            </p:cNvPr>
            <p:cNvGrpSpPr/>
            <p:nvPr/>
          </p:nvGrpSpPr>
          <p:grpSpPr>
            <a:xfrm>
              <a:off x="7693169" y="903767"/>
              <a:ext cx="4917931" cy="5225106"/>
              <a:chOff x="7335319" y="572389"/>
              <a:chExt cx="4917931" cy="5225106"/>
            </a:xfrm>
          </p:grpSpPr>
          <p:grpSp>
            <p:nvGrpSpPr>
              <p:cNvPr id="22" name="Group 21">
                <a:extLst>
                  <a:ext uri="{FF2B5EF4-FFF2-40B4-BE49-F238E27FC236}">
                    <a16:creationId xmlns:a16="http://schemas.microsoft.com/office/drawing/2014/main" id="{E7FA48FB-C17C-B75C-4EA6-708AC82F4A57}"/>
                  </a:ext>
                </a:extLst>
              </p:cNvPr>
              <p:cNvGrpSpPr/>
              <p:nvPr/>
            </p:nvGrpSpPr>
            <p:grpSpPr>
              <a:xfrm>
                <a:off x="7335319" y="572389"/>
                <a:ext cx="4917931" cy="5225106"/>
                <a:chOff x="7335319" y="572389"/>
                <a:chExt cx="4917931" cy="5225106"/>
              </a:xfrm>
            </p:grpSpPr>
            <p:grpSp>
              <p:nvGrpSpPr>
                <p:cNvPr id="18" name="Group 17">
                  <a:extLst>
                    <a:ext uri="{FF2B5EF4-FFF2-40B4-BE49-F238E27FC236}">
                      <a16:creationId xmlns:a16="http://schemas.microsoft.com/office/drawing/2014/main" id="{1C5860D6-E7A2-58B3-8C08-3877556CC8AC}"/>
                    </a:ext>
                  </a:extLst>
                </p:cNvPr>
                <p:cNvGrpSpPr/>
                <p:nvPr/>
              </p:nvGrpSpPr>
              <p:grpSpPr>
                <a:xfrm>
                  <a:off x="7335319" y="1713907"/>
                  <a:ext cx="4917931" cy="4083588"/>
                  <a:chOff x="1622777" y="3349598"/>
                  <a:chExt cx="4917931" cy="4083588"/>
                </a:xfrm>
              </p:grpSpPr>
              <p:cxnSp>
                <p:nvCxnSpPr>
                  <p:cNvPr id="10" name="Straight Connector 9">
                    <a:extLst>
                      <a:ext uri="{FF2B5EF4-FFF2-40B4-BE49-F238E27FC236}">
                        <a16:creationId xmlns:a16="http://schemas.microsoft.com/office/drawing/2014/main" id="{EE626C7A-8FAE-2DE4-3F17-5A6D95678134}"/>
                      </a:ext>
                    </a:extLst>
                  </p:cNvPr>
                  <p:cNvCxnSpPr/>
                  <p:nvPr/>
                </p:nvCxnSpPr>
                <p:spPr>
                  <a:xfrm>
                    <a:off x="2576052" y="3349598"/>
                    <a:ext cx="2920180"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16" name="Arc 15">
                    <a:extLst>
                      <a:ext uri="{FF2B5EF4-FFF2-40B4-BE49-F238E27FC236}">
                        <a16:creationId xmlns:a16="http://schemas.microsoft.com/office/drawing/2014/main" id="{B010DAD7-12A7-3B05-4FE0-9E2C4CD72C20}"/>
                      </a:ext>
                    </a:extLst>
                  </p:cNvPr>
                  <p:cNvSpPr/>
                  <p:nvPr/>
                </p:nvSpPr>
                <p:spPr>
                  <a:xfrm flipH="1">
                    <a:off x="4574257" y="3349598"/>
                    <a:ext cx="1966451" cy="4083588"/>
                  </a:xfrm>
                  <a:prstGeom prst="arc">
                    <a:avLst>
                      <a:gd name="adj1" fmla="val 16200000"/>
                      <a:gd name="adj2" fmla="val 21557564"/>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Arc 16">
                    <a:extLst>
                      <a:ext uri="{FF2B5EF4-FFF2-40B4-BE49-F238E27FC236}">
                        <a16:creationId xmlns:a16="http://schemas.microsoft.com/office/drawing/2014/main" id="{5645C714-7A02-F994-9901-16B117788103}"/>
                      </a:ext>
                    </a:extLst>
                  </p:cNvPr>
                  <p:cNvSpPr/>
                  <p:nvPr/>
                </p:nvSpPr>
                <p:spPr>
                  <a:xfrm>
                    <a:off x="1622777" y="3349598"/>
                    <a:ext cx="1966451" cy="4083588"/>
                  </a:xfrm>
                  <a:prstGeom prst="arc">
                    <a:avLst>
                      <a:gd name="adj1" fmla="val 16200000"/>
                      <a:gd name="adj2" fmla="val 21557564"/>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cxnSp>
              <p:nvCxnSpPr>
                <p:cNvPr id="20" name="Straight Arrow Connector 19">
                  <a:extLst>
                    <a:ext uri="{FF2B5EF4-FFF2-40B4-BE49-F238E27FC236}">
                      <a16:creationId xmlns:a16="http://schemas.microsoft.com/office/drawing/2014/main" id="{CE67051E-CE8F-C4AB-7C92-D7B65A738116}"/>
                    </a:ext>
                  </a:extLst>
                </p:cNvPr>
                <p:cNvCxnSpPr>
                  <a:cxnSpLocks/>
                </p:cNvCxnSpPr>
                <p:nvPr/>
              </p:nvCxnSpPr>
              <p:spPr>
                <a:xfrm flipV="1">
                  <a:off x="9819113" y="572389"/>
                  <a:ext cx="0" cy="9356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6B1D65D-AE7B-13FF-1B9E-76615AFBF1E4}"/>
                    </a:ext>
                  </a:extLst>
                </p:cNvPr>
                <p:cNvSpPr txBox="1"/>
                <p:nvPr/>
              </p:nvSpPr>
              <p:spPr>
                <a:xfrm>
                  <a:off x="9902313" y="825469"/>
                  <a:ext cx="678426" cy="461665"/>
                </a:xfrm>
                <a:prstGeom prst="rect">
                  <a:avLst/>
                </a:prstGeom>
                <a:noFill/>
              </p:spPr>
              <p:txBody>
                <a:bodyPr wrap="square" rtlCol="0">
                  <a:spAutoFit/>
                </a:bodyPr>
                <a:lstStyle/>
                <a:p>
                  <a:r>
                    <a:rPr lang="en-GB" sz="2400" b="1"/>
                    <a:t>T</a:t>
                  </a:r>
                </a:p>
              </p:txBody>
            </p:sp>
          </p:grpSp>
          <p:cxnSp>
            <p:nvCxnSpPr>
              <p:cNvPr id="23" name="Straight Arrow Connector 22">
                <a:extLst>
                  <a:ext uri="{FF2B5EF4-FFF2-40B4-BE49-F238E27FC236}">
                    <a16:creationId xmlns:a16="http://schemas.microsoft.com/office/drawing/2014/main" id="{D4843BEB-DBC9-568B-B828-CDB011CCB257}"/>
                  </a:ext>
                </a:extLst>
              </p:cNvPr>
              <p:cNvCxnSpPr>
                <a:cxnSpLocks/>
              </p:cNvCxnSpPr>
              <p:nvPr/>
            </p:nvCxnSpPr>
            <p:spPr>
              <a:xfrm>
                <a:off x="9820718" y="1713907"/>
                <a:ext cx="0" cy="5812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345989C-960C-5091-6A66-40F042A9416B}"/>
                  </a:ext>
                </a:extLst>
              </p:cNvPr>
              <p:cNvSpPr txBox="1"/>
              <p:nvPr/>
            </p:nvSpPr>
            <p:spPr>
              <a:xfrm>
                <a:off x="9337288" y="1682655"/>
                <a:ext cx="425753" cy="461665"/>
              </a:xfrm>
              <a:prstGeom prst="rect">
                <a:avLst/>
              </a:prstGeom>
              <a:noFill/>
            </p:spPr>
            <p:txBody>
              <a:bodyPr wrap="square" rtlCol="0">
                <a:spAutoFit/>
              </a:bodyPr>
              <a:lstStyle/>
              <a:p>
                <a:r>
                  <a:rPr lang="en-GB" sz="2400" b="1"/>
                  <a:t>W</a:t>
                </a:r>
              </a:p>
            </p:txBody>
          </p:sp>
        </p:grpSp>
        <p:cxnSp>
          <p:nvCxnSpPr>
            <p:cNvPr id="28" name="Straight Connector 27">
              <a:extLst>
                <a:ext uri="{FF2B5EF4-FFF2-40B4-BE49-F238E27FC236}">
                  <a16:creationId xmlns:a16="http://schemas.microsoft.com/office/drawing/2014/main" id="{D2A404FD-35FC-6555-4899-1858DD76ACEB}"/>
                </a:ext>
              </a:extLst>
            </p:cNvPr>
            <p:cNvCxnSpPr>
              <a:cxnSpLocks/>
            </p:cNvCxnSpPr>
            <p:nvPr/>
          </p:nvCxnSpPr>
          <p:spPr>
            <a:xfrm flipV="1">
              <a:off x="11627875" y="1839433"/>
              <a:ext cx="0" cy="205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07FB96C-988B-33C0-4178-DEAE1A622E5D}"/>
                </a:ext>
              </a:extLst>
            </p:cNvPr>
            <p:cNvCxnSpPr>
              <a:cxnSpLocks/>
            </p:cNvCxnSpPr>
            <p:nvPr/>
          </p:nvCxnSpPr>
          <p:spPr>
            <a:xfrm flipV="1">
              <a:off x="10176963" y="1839433"/>
              <a:ext cx="0" cy="205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4B7BAE8-790A-6E7C-9938-AFBAE6B8A00D}"/>
                </a:ext>
              </a:extLst>
            </p:cNvPr>
            <p:cNvCxnSpPr>
              <a:cxnSpLocks/>
            </p:cNvCxnSpPr>
            <p:nvPr/>
          </p:nvCxnSpPr>
          <p:spPr>
            <a:xfrm>
              <a:off x="10176963" y="1942359"/>
              <a:ext cx="14509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803323D-2CCA-3E7C-80D3-4CBA853FB9DE}"/>
                </a:ext>
              </a:extLst>
            </p:cNvPr>
            <p:cNvSpPr txBox="1"/>
            <p:nvPr/>
          </p:nvSpPr>
          <p:spPr>
            <a:xfrm>
              <a:off x="10731190" y="1552368"/>
              <a:ext cx="422012" cy="461665"/>
            </a:xfrm>
            <a:prstGeom prst="rect">
              <a:avLst/>
            </a:prstGeom>
            <a:noFill/>
          </p:spPr>
          <p:txBody>
            <a:bodyPr wrap="square" rtlCol="0">
              <a:spAutoFit/>
            </a:bodyPr>
            <a:lstStyle/>
            <a:p>
              <a:r>
                <a:rPr lang="en-GB" sz="2400" b="1"/>
                <a:t>R</a:t>
              </a:r>
            </a:p>
          </p:txBody>
        </p:sp>
      </p:grpSp>
      <p:pic>
        <p:nvPicPr>
          <p:cNvPr id="29" name="Audio 28">
            <a:hlinkClick r:id="" action="ppaction://media"/>
            <a:extLst>
              <a:ext uri="{FF2B5EF4-FFF2-40B4-BE49-F238E27FC236}">
                <a16:creationId xmlns:a16="http://schemas.microsoft.com/office/drawing/2014/main" id="{967E24FA-D704-143C-0275-D275715E5191}"/>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881032271"/>
      </p:ext>
    </p:extLst>
  </p:cSld>
  <p:clrMapOvr>
    <a:masterClrMapping/>
  </p:clrMapOvr>
  <mc:AlternateContent xmlns:mc="http://schemas.openxmlformats.org/markup-compatibility/2006" xmlns:p14="http://schemas.microsoft.com/office/powerpoint/2010/main">
    <mc:Choice Requires="p14">
      <p:transition spd="slow" p14:dur="2000" advTm="55842"/>
    </mc:Choice>
    <mc:Fallback xmlns="">
      <p:transition spd="slow" advTm="55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9"/>
                </p:tgtEl>
              </p:cMediaNode>
            </p:audio>
          </p:childTnLst>
        </p:cTn>
      </p:par>
    </p:tnLst>
    <p:bldLst>
      <p:bldP spid="2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7861E-F1C2-4FA7-B403-147759E53C90}"/>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C27F8BE-569C-44CA-98D8-B6686B195E85}"/>
              </a:ext>
            </a:extLst>
          </p:cNvPr>
          <p:cNvSpPr>
            <a:spLocks noGrp="1"/>
          </p:cNvSpPr>
          <p:nvPr>
            <p:ph type="title"/>
          </p:nvPr>
        </p:nvSpPr>
        <p:spPr/>
        <p:txBody>
          <a:bodyPr/>
          <a:lstStyle/>
          <a:p>
            <a:r>
              <a:rPr lang="en-GB">
                <a:solidFill>
                  <a:schemeClr val="accent4">
                    <a:lumMod val="75000"/>
                  </a:schemeClr>
                </a:solidFill>
                <a:latin typeface="Arial Black"/>
              </a:rPr>
              <a:t>Payload - Camera</a:t>
            </a:r>
            <a:endParaRPr lang="en-GB">
              <a:solidFill>
                <a:schemeClr val="accent4">
                  <a:lumMod val="75000"/>
                </a:schemeClr>
              </a:solidFill>
            </a:endParaRPr>
          </a:p>
        </p:txBody>
      </p:sp>
      <p:pic>
        <p:nvPicPr>
          <p:cNvPr id="5" name="Picture 4" descr="A picture containing text&#10;&#10;Description automatically generated">
            <a:extLst>
              <a:ext uri="{FF2B5EF4-FFF2-40B4-BE49-F238E27FC236}">
                <a16:creationId xmlns:a16="http://schemas.microsoft.com/office/drawing/2014/main" id="{AC23C6C9-DA6F-472C-89CE-A0A49614E795}"/>
              </a:ext>
            </a:extLst>
          </p:cNvPr>
          <p:cNvPicPr>
            <a:picLocks noChangeAspect="1"/>
          </p:cNvPicPr>
          <p:nvPr/>
        </p:nvPicPr>
        <p:blipFill>
          <a:blip r:embed="rId4"/>
          <a:stretch>
            <a:fillRect/>
          </a:stretch>
        </p:blipFill>
        <p:spPr>
          <a:xfrm>
            <a:off x="9432521" y="5909732"/>
            <a:ext cx="2454680" cy="630956"/>
          </a:xfrm>
          <a:prstGeom prst="rect">
            <a:avLst/>
          </a:prstGeom>
        </p:spPr>
      </p:pic>
      <p:sp>
        <p:nvSpPr>
          <p:cNvPr id="8" name="TextBox 7">
            <a:extLst>
              <a:ext uri="{FF2B5EF4-FFF2-40B4-BE49-F238E27FC236}">
                <a16:creationId xmlns:a16="http://schemas.microsoft.com/office/drawing/2014/main" id="{FFE55ABD-5541-7ED9-A486-5217BBB8B0F1}"/>
              </a:ext>
            </a:extLst>
          </p:cNvPr>
          <p:cNvSpPr txBox="1"/>
          <p:nvPr/>
        </p:nvSpPr>
        <p:spPr>
          <a:xfrm>
            <a:off x="5884340" y="1108495"/>
            <a:ext cx="42645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cs typeface="Calibri"/>
              </a:rPr>
              <a:t>Sony α5000 SELP 1650 Lens Specification</a:t>
            </a:r>
            <a:endParaRPr lang="en-US">
              <a:cs typeface="Calibri" panose="020F0502020204030204"/>
            </a:endParaRPr>
          </a:p>
        </p:txBody>
      </p:sp>
      <p:sp>
        <p:nvSpPr>
          <p:cNvPr id="9" name="TextBox 8">
            <a:extLst>
              <a:ext uri="{FF2B5EF4-FFF2-40B4-BE49-F238E27FC236}">
                <a16:creationId xmlns:a16="http://schemas.microsoft.com/office/drawing/2014/main" id="{E5466417-2CCE-54D1-09BD-5E02DF985212}"/>
              </a:ext>
            </a:extLst>
          </p:cNvPr>
          <p:cNvSpPr txBox="1"/>
          <p:nvPr/>
        </p:nvSpPr>
        <p:spPr>
          <a:xfrm>
            <a:off x="418227" y="1376870"/>
            <a:ext cx="3868516"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Resources Provided</a:t>
            </a:r>
          </a:p>
          <a:p>
            <a:pPr marL="285750" indent="-285750">
              <a:buFont typeface="Arial" panose="020B0604020202020204" pitchFamily="34" charset="0"/>
              <a:buChar char="•"/>
            </a:pPr>
            <a:r>
              <a:rPr lang="en-US">
                <a:cs typeface="Calibri"/>
              </a:rPr>
              <a:t>Sony α5000 and SELP 1650 Lens</a:t>
            </a:r>
          </a:p>
          <a:p>
            <a:pPr marL="285750" indent="-285750">
              <a:buFont typeface="Arial" panose="020B0604020202020204" pitchFamily="34" charset="0"/>
              <a:buChar char="•"/>
            </a:pPr>
            <a:r>
              <a:rPr lang="en-US">
                <a:cs typeface="Calibri"/>
              </a:rPr>
              <a:t>Battery and Media</a:t>
            </a:r>
          </a:p>
          <a:p>
            <a:endParaRPr lang="en-US" b="1">
              <a:cs typeface="Calibri"/>
            </a:endParaRPr>
          </a:p>
          <a:p>
            <a:r>
              <a:rPr lang="en-US" b="1">
                <a:cs typeface="Calibri"/>
              </a:rPr>
              <a:t>Requirements</a:t>
            </a:r>
            <a:endParaRPr lang="en-US">
              <a:cs typeface="Calibri"/>
            </a:endParaRPr>
          </a:p>
          <a:p>
            <a:pPr marL="285750" indent="-285750">
              <a:buFont typeface="Arial"/>
              <a:buChar char="•"/>
            </a:pPr>
            <a:r>
              <a:rPr lang="en-US" sz="1600">
                <a:cs typeface="Calibri"/>
              </a:rPr>
              <a:t>70% image overlap </a:t>
            </a:r>
          </a:p>
          <a:p>
            <a:pPr marL="285750" indent="-285750">
              <a:buFont typeface="Arial"/>
              <a:buChar char="•"/>
            </a:pPr>
            <a:r>
              <a:rPr lang="en-US" sz="1600">
                <a:cs typeface="Calibri"/>
              </a:rPr>
              <a:t>Resolution: Suggested approximately 0.82cm/pixel</a:t>
            </a:r>
          </a:p>
          <a:p>
            <a:pPr marL="285750" indent="-285750">
              <a:buFont typeface="Arial"/>
              <a:buChar char="•"/>
            </a:pPr>
            <a:r>
              <a:rPr lang="en-US" sz="1600">
                <a:cs typeface="Calibri"/>
              </a:rPr>
              <a:t>Recording Height of 30 meters</a:t>
            </a:r>
          </a:p>
          <a:p>
            <a:pPr marL="285750" indent="-285750">
              <a:buFont typeface="Arial"/>
              <a:buChar char="•"/>
            </a:pPr>
            <a:endParaRPr lang="en-US" sz="1600">
              <a:cs typeface="Calibri"/>
            </a:endParaRPr>
          </a:p>
          <a:p>
            <a:endParaRPr lang="en-US" sz="1600">
              <a:cs typeface="Calibri"/>
            </a:endParaRPr>
          </a:p>
          <a:p>
            <a:pPr marL="285750" indent="-285750">
              <a:buFont typeface="Arial"/>
              <a:buChar char="•"/>
            </a:pPr>
            <a:endParaRPr lang="en-US">
              <a:cs typeface="Calibri"/>
            </a:endParaRPr>
          </a:p>
        </p:txBody>
      </p:sp>
      <p:pic>
        <p:nvPicPr>
          <p:cNvPr id="6" name="Picture 5" descr="A logo of a drone&#10;&#10;Description automatically generated">
            <a:extLst>
              <a:ext uri="{FF2B5EF4-FFF2-40B4-BE49-F238E27FC236}">
                <a16:creationId xmlns:a16="http://schemas.microsoft.com/office/drawing/2014/main" id="{5A89219E-572F-2998-0546-8CC73B6FD070}"/>
              </a:ext>
            </a:extLst>
          </p:cNvPr>
          <p:cNvPicPr>
            <a:picLocks noChangeAspect="1"/>
          </p:cNvPicPr>
          <p:nvPr/>
        </p:nvPicPr>
        <p:blipFill>
          <a:blip r:embed="rId5"/>
          <a:stretch>
            <a:fillRect/>
          </a:stretch>
        </p:blipFill>
        <p:spPr>
          <a:xfrm>
            <a:off x="-3607" y="5912312"/>
            <a:ext cx="964307" cy="946485"/>
          </a:xfrm>
          <a:prstGeom prst="rect">
            <a:avLst/>
          </a:prstGeom>
        </p:spPr>
      </p:pic>
      <p:sp>
        <p:nvSpPr>
          <p:cNvPr id="7" name="TextBox 6">
            <a:extLst>
              <a:ext uri="{FF2B5EF4-FFF2-40B4-BE49-F238E27FC236}">
                <a16:creationId xmlns:a16="http://schemas.microsoft.com/office/drawing/2014/main" id="{665E6347-3937-21E1-5A2F-11894968DEBF}"/>
              </a:ext>
            </a:extLst>
          </p:cNvPr>
          <p:cNvSpPr txBox="1"/>
          <p:nvPr/>
        </p:nvSpPr>
        <p:spPr>
          <a:xfrm>
            <a:off x="304799" y="3933884"/>
            <a:ext cx="3483844" cy="2031325"/>
          </a:xfrm>
          <a:prstGeom prst="rect">
            <a:avLst/>
          </a:prstGeom>
          <a:noFill/>
        </p:spPr>
        <p:txBody>
          <a:bodyPr wrap="square" rtlCol="0">
            <a:spAutoFit/>
          </a:bodyPr>
          <a:lstStyle/>
          <a:p>
            <a:r>
              <a:rPr lang="en-GB" b="1" u="sng"/>
              <a:t>Ground Sampling Distance (GSD):</a:t>
            </a:r>
          </a:p>
          <a:p>
            <a:r>
              <a:rPr lang="en-GB"/>
              <a:t>Dependent Values:</a:t>
            </a:r>
          </a:p>
          <a:p>
            <a:pPr marL="285750" indent="-285750">
              <a:buFont typeface="Arial" panose="020B0604020202020204" pitchFamily="34" charset="0"/>
              <a:buChar char="•"/>
            </a:pPr>
            <a:r>
              <a:rPr lang="en-GB"/>
              <a:t>Flight Height – 30m</a:t>
            </a:r>
          </a:p>
          <a:p>
            <a:pPr marL="285750" indent="-285750">
              <a:buFont typeface="Arial" panose="020B0604020202020204" pitchFamily="34" charset="0"/>
              <a:buChar char="•"/>
            </a:pPr>
            <a:r>
              <a:rPr lang="en-GB"/>
              <a:t>Sensor Width – 23.2mm</a:t>
            </a:r>
          </a:p>
          <a:p>
            <a:pPr marL="285750" indent="-285750">
              <a:buFont typeface="Arial" panose="020B0604020202020204" pitchFamily="34" charset="0"/>
              <a:buChar char="•"/>
            </a:pPr>
            <a:r>
              <a:rPr lang="en-GB"/>
              <a:t>Focal Length – 50 mm</a:t>
            </a:r>
          </a:p>
          <a:p>
            <a:pPr marL="285750" indent="-285750">
              <a:buFont typeface="Arial" panose="020B0604020202020204" pitchFamily="34" charset="0"/>
              <a:buChar char="•"/>
            </a:pPr>
            <a:r>
              <a:rPr lang="en-GB"/>
              <a:t>Image width – 5456 pixels</a:t>
            </a:r>
          </a:p>
          <a:p>
            <a:endParaRPr lang="en-GB"/>
          </a:p>
        </p:txBody>
      </p:sp>
      <p:graphicFrame>
        <p:nvGraphicFramePr>
          <p:cNvPr id="10" name="Table 9">
            <a:extLst>
              <a:ext uri="{FF2B5EF4-FFF2-40B4-BE49-F238E27FC236}">
                <a16:creationId xmlns:a16="http://schemas.microsoft.com/office/drawing/2014/main" id="{A4F0F2FC-31B3-63EF-358E-72B7C8EFC8AD}"/>
              </a:ext>
            </a:extLst>
          </p:cNvPr>
          <p:cNvGraphicFramePr>
            <a:graphicFrameLocks noGrp="1"/>
          </p:cNvGraphicFramePr>
          <p:nvPr>
            <p:extLst>
              <p:ext uri="{D42A27DB-BD31-4B8C-83A1-F6EECF244321}">
                <p14:modId xmlns:p14="http://schemas.microsoft.com/office/powerpoint/2010/main" val="3072779476"/>
              </p:ext>
            </p:extLst>
          </p:nvPr>
        </p:nvGraphicFramePr>
        <p:xfrm>
          <a:off x="3952629" y="1602440"/>
          <a:ext cx="8128000" cy="36068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833411332"/>
                    </a:ext>
                  </a:extLst>
                </a:gridCol>
                <a:gridCol w="4064000">
                  <a:extLst>
                    <a:ext uri="{9D8B030D-6E8A-4147-A177-3AD203B41FA5}">
                      <a16:colId xmlns:a16="http://schemas.microsoft.com/office/drawing/2014/main" val="1087255174"/>
                    </a:ext>
                  </a:extLst>
                </a:gridCol>
              </a:tblGrid>
              <a:tr h="370840">
                <a:tc>
                  <a:txBody>
                    <a:bodyPr/>
                    <a:lstStyle/>
                    <a:p>
                      <a:r>
                        <a:rPr lang="en-GB"/>
                        <a:t>Part</a:t>
                      </a:r>
                    </a:p>
                  </a:txBody>
                  <a:tcPr/>
                </a:tc>
                <a:tc>
                  <a:txBody>
                    <a:bodyPr/>
                    <a:lstStyle/>
                    <a:p>
                      <a:r>
                        <a:rPr lang="en-GB"/>
                        <a:t>Specification</a:t>
                      </a:r>
                    </a:p>
                  </a:txBody>
                  <a:tcPr/>
                </a:tc>
                <a:extLst>
                  <a:ext uri="{0D108BD9-81ED-4DB2-BD59-A6C34878D82A}">
                    <a16:rowId xmlns:a16="http://schemas.microsoft.com/office/drawing/2014/main" val="455045288"/>
                  </a:ext>
                </a:extLst>
              </a:tr>
              <a:tr h="370840">
                <a:tc>
                  <a:txBody>
                    <a:bodyPr/>
                    <a:lstStyle/>
                    <a:p>
                      <a:r>
                        <a:rPr lang="en-GB"/>
                        <a:t>Sensor Size</a:t>
                      </a:r>
                    </a:p>
                  </a:txBody>
                  <a:tcPr/>
                </a:tc>
                <a:tc>
                  <a:txBody>
                    <a:bodyPr/>
                    <a:lstStyle/>
                    <a:p>
                      <a:r>
                        <a:rPr lang="en-GB"/>
                        <a:t>23.2 x 15.4 mm</a:t>
                      </a:r>
                    </a:p>
                  </a:txBody>
                  <a:tcPr/>
                </a:tc>
                <a:extLst>
                  <a:ext uri="{0D108BD9-81ED-4DB2-BD59-A6C34878D82A}">
                    <a16:rowId xmlns:a16="http://schemas.microsoft.com/office/drawing/2014/main" val="3141950499"/>
                  </a:ext>
                </a:extLst>
              </a:tr>
              <a:tr h="370840">
                <a:tc>
                  <a:txBody>
                    <a:bodyPr/>
                    <a:lstStyle/>
                    <a:p>
                      <a:r>
                        <a:rPr lang="en-GB"/>
                        <a:t>Number of effective pixels</a:t>
                      </a:r>
                    </a:p>
                  </a:txBody>
                  <a:tcPr/>
                </a:tc>
                <a:tc>
                  <a:txBody>
                    <a:bodyPr/>
                    <a:lstStyle/>
                    <a:p>
                      <a:r>
                        <a:rPr lang="en-GB"/>
                        <a:t>20.1 MP</a:t>
                      </a:r>
                    </a:p>
                  </a:txBody>
                  <a:tcPr/>
                </a:tc>
                <a:extLst>
                  <a:ext uri="{0D108BD9-81ED-4DB2-BD59-A6C34878D82A}">
                    <a16:rowId xmlns:a16="http://schemas.microsoft.com/office/drawing/2014/main" val="1687511005"/>
                  </a:ext>
                </a:extLst>
              </a:tr>
              <a:tr h="370840">
                <a:tc>
                  <a:txBody>
                    <a:bodyPr/>
                    <a:lstStyle/>
                    <a:p>
                      <a:r>
                        <a:rPr lang="en-GB"/>
                        <a:t>Number of total pixels</a:t>
                      </a:r>
                    </a:p>
                  </a:txBody>
                  <a:tcPr/>
                </a:tc>
                <a:tc>
                  <a:txBody>
                    <a:bodyPr/>
                    <a:lstStyle/>
                    <a:p>
                      <a:r>
                        <a:rPr lang="en-GB"/>
                        <a:t>20.4 MP</a:t>
                      </a:r>
                    </a:p>
                  </a:txBody>
                  <a:tcPr/>
                </a:tc>
                <a:extLst>
                  <a:ext uri="{0D108BD9-81ED-4DB2-BD59-A6C34878D82A}">
                    <a16:rowId xmlns:a16="http://schemas.microsoft.com/office/drawing/2014/main" val="3331400036"/>
                  </a:ext>
                </a:extLst>
              </a:tr>
              <a:tr h="370840">
                <a:tc>
                  <a:txBody>
                    <a:bodyPr/>
                    <a:lstStyle/>
                    <a:p>
                      <a:r>
                        <a:rPr lang="en-GB"/>
                        <a:t>Approximate Image Resolution</a:t>
                      </a:r>
                    </a:p>
                  </a:txBody>
                  <a:tcPr/>
                </a:tc>
                <a:tc>
                  <a:txBody>
                    <a:bodyPr/>
                    <a:lstStyle/>
                    <a:p>
                      <a:r>
                        <a:rPr lang="en-GB"/>
                        <a:t>5456 x 3632</a:t>
                      </a:r>
                    </a:p>
                  </a:txBody>
                  <a:tcPr/>
                </a:tc>
                <a:extLst>
                  <a:ext uri="{0D108BD9-81ED-4DB2-BD59-A6C34878D82A}">
                    <a16:rowId xmlns:a16="http://schemas.microsoft.com/office/drawing/2014/main" val="839898627"/>
                  </a:ext>
                </a:extLst>
              </a:tr>
              <a:tr h="370840">
                <a:tc>
                  <a:txBody>
                    <a:bodyPr/>
                    <a:lstStyle/>
                    <a:p>
                      <a:r>
                        <a:rPr lang="en-GB"/>
                        <a:t>Focal Length</a:t>
                      </a:r>
                    </a:p>
                  </a:txBody>
                  <a:tcPr/>
                </a:tc>
                <a:tc>
                  <a:txBody>
                    <a:bodyPr/>
                    <a:lstStyle/>
                    <a:p>
                      <a:r>
                        <a:rPr lang="en-GB"/>
                        <a:t>50 mm</a:t>
                      </a:r>
                    </a:p>
                  </a:txBody>
                  <a:tcPr/>
                </a:tc>
                <a:extLst>
                  <a:ext uri="{0D108BD9-81ED-4DB2-BD59-A6C34878D82A}">
                    <a16:rowId xmlns:a16="http://schemas.microsoft.com/office/drawing/2014/main" val="1732058787"/>
                  </a:ext>
                </a:extLst>
              </a:tr>
              <a:tr h="370840">
                <a:tc>
                  <a:txBody>
                    <a:bodyPr/>
                    <a:lstStyle/>
                    <a:p>
                      <a:r>
                        <a:rPr lang="en-GB"/>
                        <a:t>Size</a:t>
                      </a:r>
                    </a:p>
                  </a:txBody>
                  <a:tcPr/>
                </a:tc>
                <a:tc>
                  <a:txBody>
                    <a:bodyPr/>
                    <a:lstStyle/>
                    <a:p>
                      <a:r>
                        <a:rPr lang="en-GB"/>
                        <a:t>109.6 x 62.8 x 35.7 mm</a:t>
                      </a:r>
                    </a:p>
                  </a:txBody>
                  <a:tcPr/>
                </a:tc>
                <a:extLst>
                  <a:ext uri="{0D108BD9-81ED-4DB2-BD59-A6C34878D82A}">
                    <a16:rowId xmlns:a16="http://schemas.microsoft.com/office/drawing/2014/main" val="3678059189"/>
                  </a:ext>
                </a:extLst>
              </a:tr>
              <a:tr h="370840">
                <a:tc>
                  <a:txBody>
                    <a:bodyPr/>
                    <a:lstStyle/>
                    <a:p>
                      <a:r>
                        <a:rPr lang="en-GB"/>
                        <a:t>Total Weight</a:t>
                      </a:r>
                    </a:p>
                  </a:txBody>
                  <a:tcPr/>
                </a:tc>
                <a:tc>
                  <a:txBody>
                    <a:bodyPr/>
                    <a:lstStyle/>
                    <a:p>
                      <a:r>
                        <a:rPr lang="en-GB"/>
                        <a:t>385 g</a:t>
                      </a:r>
                    </a:p>
                  </a:txBody>
                  <a:tcPr/>
                </a:tc>
                <a:extLst>
                  <a:ext uri="{0D108BD9-81ED-4DB2-BD59-A6C34878D82A}">
                    <a16:rowId xmlns:a16="http://schemas.microsoft.com/office/drawing/2014/main" val="1217066615"/>
                  </a:ext>
                </a:extLst>
              </a:tr>
              <a:tr h="370840">
                <a:tc>
                  <a:txBody>
                    <a:bodyPr/>
                    <a:lstStyle/>
                    <a:p>
                      <a:r>
                        <a:rPr lang="en-GB"/>
                        <a:t>Battery Life</a:t>
                      </a:r>
                    </a:p>
                  </a:txBody>
                  <a:tcPr/>
                </a:tc>
                <a:tc>
                  <a:txBody>
                    <a:bodyPr/>
                    <a:lstStyle/>
                    <a:p>
                      <a:r>
                        <a:rPr lang="en-GB"/>
                        <a:t>420 Shots or 150-minute continuous recording (Approximate)</a:t>
                      </a:r>
                    </a:p>
                  </a:txBody>
                  <a:tcPr/>
                </a:tc>
                <a:extLst>
                  <a:ext uri="{0D108BD9-81ED-4DB2-BD59-A6C34878D82A}">
                    <a16:rowId xmlns:a16="http://schemas.microsoft.com/office/drawing/2014/main" val="1932485501"/>
                  </a:ext>
                </a:extLst>
              </a:tr>
            </a:tbl>
          </a:graphicData>
        </a:graphic>
      </p:graphicFrame>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E1BF883-2DB5-AB24-BF0B-6EAFAC24122F}"/>
                  </a:ext>
                </a:extLst>
              </p:cNvPr>
              <p:cNvSpPr txBox="1"/>
              <p:nvPr/>
            </p:nvSpPr>
            <p:spPr>
              <a:xfrm>
                <a:off x="2859575" y="5881872"/>
                <a:ext cx="6472850" cy="6668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𝐺𝑆𝐷</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𝐹𝑙𝑖𝑔h𝑡</m:t>
                          </m:r>
                          <m:r>
                            <a:rPr lang="en-GB" b="0" i="1" smtClean="0">
                              <a:latin typeface="Cambria Math" panose="02040503050406030204" pitchFamily="18" charset="0"/>
                            </a:rPr>
                            <m:t> </m:t>
                          </m:r>
                          <m:r>
                            <a:rPr lang="en-GB" b="0" i="1" smtClean="0">
                              <a:latin typeface="Cambria Math" panose="02040503050406030204" pitchFamily="18" charset="0"/>
                            </a:rPr>
                            <m:t>𝐻𝑒𝑖𝑔h𝑡</m:t>
                          </m:r>
                          <m:r>
                            <a:rPr lang="en-GB" b="0" i="1" smtClean="0">
                              <a:latin typeface="Cambria Math" panose="02040503050406030204" pitchFamily="18" charset="0"/>
                            </a:rPr>
                            <m:t> ∗</m:t>
                          </m:r>
                          <m:r>
                            <a:rPr lang="en-GB" b="0" i="1" smtClean="0">
                              <a:latin typeface="Cambria Math" panose="02040503050406030204" pitchFamily="18" charset="0"/>
                            </a:rPr>
                            <m:t>𝑆𝑒𝑛𝑠𝑜𝑟</m:t>
                          </m:r>
                          <m:r>
                            <a:rPr lang="en-GB" b="0" i="1" smtClean="0">
                              <a:latin typeface="Cambria Math" panose="02040503050406030204" pitchFamily="18" charset="0"/>
                            </a:rPr>
                            <m:t> </m:t>
                          </m:r>
                          <m:r>
                            <a:rPr lang="en-GB" b="0" i="1" smtClean="0">
                              <a:latin typeface="Cambria Math" panose="02040503050406030204" pitchFamily="18" charset="0"/>
                            </a:rPr>
                            <m:t>𝐻𝑒𝑖𝑔h𝑡</m:t>
                          </m:r>
                        </m:num>
                        <m:den>
                          <m:r>
                            <a:rPr lang="en-GB" b="0" i="1" smtClean="0">
                              <a:latin typeface="Cambria Math" panose="02040503050406030204" pitchFamily="18" charset="0"/>
                            </a:rPr>
                            <m:t>𝐹𝑜𝑐𝑎𝑙</m:t>
                          </m:r>
                          <m:r>
                            <a:rPr lang="en-GB" b="0" i="1" smtClean="0">
                              <a:latin typeface="Cambria Math" panose="02040503050406030204" pitchFamily="18" charset="0"/>
                            </a:rPr>
                            <m:t> </m:t>
                          </m:r>
                          <m:r>
                            <a:rPr lang="en-GB" b="0" i="1" smtClean="0">
                              <a:latin typeface="Cambria Math" panose="02040503050406030204" pitchFamily="18" charset="0"/>
                            </a:rPr>
                            <m:t>𝐿𝑒𝑛𝑔𝑡h</m:t>
                          </m:r>
                          <m:r>
                            <a:rPr lang="en-GB" b="0" i="1" smtClean="0">
                              <a:latin typeface="Cambria Math" panose="02040503050406030204" pitchFamily="18" charset="0"/>
                            </a:rPr>
                            <m:t> ∗</m:t>
                          </m:r>
                          <m:r>
                            <a:rPr lang="en-GB" b="0" i="1" smtClean="0">
                              <a:latin typeface="Cambria Math" panose="02040503050406030204" pitchFamily="18" charset="0"/>
                            </a:rPr>
                            <m:t>𝐼𝑚𝑎𝑔𝑒</m:t>
                          </m:r>
                          <m:r>
                            <a:rPr lang="en-GB" b="0" i="1" smtClean="0">
                              <a:latin typeface="Cambria Math" panose="02040503050406030204" pitchFamily="18" charset="0"/>
                            </a:rPr>
                            <m:t> </m:t>
                          </m:r>
                          <m:r>
                            <a:rPr lang="en-GB" b="0" i="1" smtClean="0">
                              <a:latin typeface="Cambria Math" panose="02040503050406030204" pitchFamily="18" charset="0"/>
                            </a:rPr>
                            <m:t>𝑊𝑖𝑑𝑡h</m:t>
                          </m:r>
                        </m:den>
                      </m:f>
                      <m:r>
                        <a:rPr lang="en-GB" b="0" i="1" smtClean="0">
                          <a:latin typeface="Cambria Math" panose="02040503050406030204" pitchFamily="18" charset="0"/>
                        </a:rPr>
                        <m:t>=0.255 </m:t>
                      </m:r>
                      <m:r>
                        <a:rPr lang="en-GB" b="0" i="1" smtClean="0">
                          <a:latin typeface="Cambria Math" panose="02040503050406030204" pitchFamily="18" charset="0"/>
                        </a:rPr>
                        <m:t>𝑐𝑚</m:t>
                      </m:r>
                      <m:r>
                        <a:rPr lang="en-GB" b="0" i="1" smtClean="0">
                          <a:latin typeface="Cambria Math" panose="02040503050406030204" pitchFamily="18" charset="0"/>
                        </a:rPr>
                        <m:t>/</m:t>
                      </m:r>
                      <m:r>
                        <a:rPr lang="en-GB" b="0" i="1" smtClean="0">
                          <a:latin typeface="Cambria Math" panose="02040503050406030204" pitchFamily="18" charset="0"/>
                        </a:rPr>
                        <m:t>𝑝𝑖𝑥𝑒𝑙</m:t>
                      </m:r>
                      <m:r>
                        <a:rPr lang="en-GB" b="0" i="1" smtClean="0">
                          <a:latin typeface="Cambria Math" panose="02040503050406030204" pitchFamily="18" charset="0"/>
                        </a:rPr>
                        <m:t> </m:t>
                      </m:r>
                    </m:oMath>
                  </m:oMathPara>
                </a14:m>
                <a:endParaRPr lang="en-GB"/>
              </a:p>
            </p:txBody>
          </p:sp>
        </mc:Choice>
        <mc:Fallback xmlns="">
          <p:sp>
            <p:nvSpPr>
              <p:cNvPr id="11" name="TextBox 10">
                <a:extLst>
                  <a:ext uri="{FF2B5EF4-FFF2-40B4-BE49-F238E27FC236}">
                    <a16:creationId xmlns:a16="http://schemas.microsoft.com/office/drawing/2014/main" id="{1E1BF883-2DB5-AB24-BF0B-6EAFAC24122F}"/>
                  </a:ext>
                </a:extLst>
              </p:cNvPr>
              <p:cNvSpPr txBox="1">
                <a:spLocks noRot="1" noChangeAspect="1" noMove="1" noResize="1" noEditPoints="1" noAdjustHandles="1" noChangeArrowheads="1" noChangeShapeType="1" noTextEdit="1"/>
              </p:cNvSpPr>
              <p:nvPr/>
            </p:nvSpPr>
            <p:spPr>
              <a:xfrm>
                <a:off x="2859575" y="5881872"/>
                <a:ext cx="6472850" cy="666849"/>
              </a:xfrm>
              <a:prstGeom prst="rect">
                <a:avLst/>
              </a:prstGeom>
              <a:blipFill>
                <a:blip r:embed="rId6"/>
                <a:stretch>
                  <a:fillRect/>
                </a:stretch>
              </a:blipFill>
            </p:spPr>
            <p:txBody>
              <a:bodyPr/>
              <a:lstStyle/>
              <a:p>
                <a:r>
                  <a:rPr lang="en-US">
                    <a:noFill/>
                  </a:rPr>
                  <a:t> </a:t>
                </a:r>
              </a:p>
            </p:txBody>
          </p:sp>
        </mc:Fallback>
      </mc:AlternateContent>
      <p:pic>
        <p:nvPicPr>
          <p:cNvPr id="18" name="Audio 17">
            <a:hlinkClick r:id="" action="ppaction://media"/>
            <a:extLst>
              <a:ext uri="{FF2B5EF4-FFF2-40B4-BE49-F238E27FC236}">
                <a16:creationId xmlns:a16="http://schemas.microsoft.com/office/drawing/2014/main" id="{4A464243-7632-7824-88CE-EF70A7DE1A0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92122994"/>
      </p:ext>
    </p:extLst>
  </p:cSld>
  <p:clrMapOvr>
    <a:masterClrMapping/>
  </p:clrMapOvr>
  <mc:AlternateContent xmlns:mc="http://schemas.openxmlformats.org/markup-compatibility/2006" xmlns:p14="http://schemas.microsoft.com/office/powerpoint/2010/main">
    <mc:Choice Requires="p14">
      <p:transition spd="slow" p14:dur="2000" advTm="59267"/>
    </mc:Choice>
    <mc:Fallback xmlns="">
      <p:transition spd="slow" advTm="59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7861E-F1C2-4FA7-B403-147759E53C90}"/>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C27F8BE-569C-44CA-98D8-B6686B195E85}"/>
              </a:ext>
            </a:extLst>
          </p:cNvPr>
          <p:cNvSpPr>
            <a:spLocks noGrp="1"/>
          </p:cNvSpPr>
          <p:nvPr>
            <p:ph type="title"/>
          </p:nvPr>
        </p:nvSpPr>
        <p:spPr/>
        <p:txBody>
          <a:bodyPr/>
          <a:lstStyle/>
          <a:p>
            <a:r>
              <a:rPr lang="en-GB">
                <a:solidFill>
                  <a:schemeClr val="accent4">
                    <a:lumMod val="75000"/>
                  </a:schemeClr>
                </a:solidFill>
                <a:latin typeface="Arial Black"/>
              </a:rPr>
              <a:t>Payload - Gimbal</a:t>
            </a:r>
            <a:endParaRPr lang="en-GB">
              <a:solidFill>
                <a:schemeClr val="accent4">
                  <a:lumMod val="75000"/>
                </a:schemeClr>
              </a:solidFill>
            </a:endParaRPr>
          </a:p>
        </p:txBody>
      </p:sp>
      <p:pic>
        <p:nvPicPr>
          <p:cNvPr id="5" name="Picture 4" descr="A picture containing text&#10;&#10;Description automatically generated">
            <a:extLst>
              <a:ext uri="{FF2B5EF4-FFF2-40B4-BE49-F238E27FC236}">
                <a16:creationId xmlns:a16="http://schemas.microsoft.com/office/drawing/2014/main" id="{AC23C6C9-DA6F-472C-89CE-A0A49614E795}"/>
              </a:ext>
            </a:extLst>
          </p:cNvPr>
          <p:cNvPicPr>
            <a:picLocks noChangeAspect="1"/>
          </p:cNvPicPr>
          <p:nvPr/>
        </p:nvPicPr>
        <p:blipFill>
          <a:blip r:embed="rId4"/>
          <a:stretch>
            <a:fillRect/>
          </a:stretch>
        </p:blipFill>
        <p:spPr>
          <a:xfrm>
            <a:off x="9432521" y="5909732"/>
            <a:ext cx="2454680" cy="630956"/>
          </a:xfrm>
          <a:prstGeom prst="rect">
            <a:avLst/>
          </a:prstGeom>
        </p:spPr>
      </p:pic>
      <p:pic>
        <p:nvPicPr>
          <p:cNvPr id="3" name="Picture 2" descr="A logo of a drone&#10;&#10;Description automatically generated">
            <a:extLst>
              <a:ext uri="{FF2B5EF4-FFF2-40B4-BE49-F238E27FC236}">
                <a16:creationId xmlns:a16="http://schemas.microsoft.com/office/drawing/2014/main" id="{93FD099A-298D-117E-8E47-BC4E16014ADB}"/>
              </a:ext>
            </a:extLst>
          </p:cNvPr>
          <p:cNvPicPr>
            <a:picLocks noChangeAspect="1"/>
          </p:cNvPicPr>
          <p:nvPr/>
        </p:nvPicPr>
        <p:blipFill>
          <a:blip r:embed="rId5"/>
          <a:stretch>
            <a:fillRect/>
          </a:stretch>
        </p:blipFill>
        <p:spPr>
          <a:xfrm>
            <a:off x="-3607" y="5912312"/>
            <a:ext cx="964307" cy="946485"/>
          </a:xfrm>
          <a:prstGeom prst="rect">
            <a:avLst/>
          </a:prstGeom>
        </p:spPr>
      </p:pic>
      <p:graphicFrame>
        <p:nvGraphicFramePr>
          <p:cNvPr id="11" name="Table 10">
            <a:extLst>
              <a:ext uri="{FF2B5EF4-FFF2-40B4-BE49-F238E27FC236}">
                <a16:creationId xmlns:a16="http://schemas.microsoft.com/office/drawing/2014/main" id="{54BD06F3-0518-8D0F-E319-31682F52D56A}"/>
              </a:ext>
            </a:extLst>
          </p:cNvPr>
          <p:cNvGraphicFramePr>
            <a:graphicFrameLocks noGrp="1"/>
          </p:cNvGraphicFramePr>
          <p:nvPr>
            <p:extLst>
              <p:ext uri="{D42A27DB-BD31-4B8C-83A1-F6EECF244321}">
                <p14:modId xmlns:p14="http://schemas.microsoft.com/office/powerpoint/2010/main" val="3223417565"/>
              </p:ext>
            </p:extLst>
          </p:nvPr>
        </p:nvGraphicFramePr>
        <p:xfrm>
          <a:off x="176695" y="1369390"/>
          <a:ext cx="7397346" cy="3164737"/>
        </p:xfrm>
        <a:graphic>
          <a:graphicData uri="http://schemas.openxmlformats.org/drawingml/2006/table">
            <a:tbl>
              <a:tblPr firstRow="1" bandRow="1">
                <a:tableStyleId>{5C22544A-7EE6-4342-B048-85BDC9FD1C3A}</a:tableStyleId>
              </a:tblPr>
              <a:tblGrid>
                <a:gridCol w="2465782">
                  <a:extLst>
                    <a:ext uri="{9D8B030D-6E8A-4147-A177-3AD203B41FA5}">
                      <a16:colId xmlns:a16="http://schemas.microsoft.com/office/drawing/2014/main" val="1214873920"/>
                    </a:ext>
                  </a:extLst>
                </a:gridCol>
                <a:gridCol w="2465782">
                  <a:extLst>
                    <a:ext uri="{9D8B030D-6E8A-4147-A177-3AD203B41FA5}">
                      <a16:colId xmlns:a16="http://schemas.microsoft.com/office/drawing/2014/main" val="2291295791"/>
                    </a:ext>
                  </a:extLst>
                </a:gridCol>
                <a:gridCol w="2465782">
                  <a:extLst>
                    <a:ext uri="{9D8B030D-6E8A-4147-A177-3AD203B41FA5}">
                      <a16:colId xmlns:a16="http://schemas.microsoft.com/office/drawing/2014/main" val="2930243196"/>
                    </a:ext>
                  </a:extLst>
                </a:gridCol>
              </a:tblGrid>
              <a:tr h="580967">
                <a:tc>
                  <a:txBody>
                    <a:bodyPr/>
                    <a:lstStyle/>
                    <a:p>
                      <a:r>
                        <a:rPr lang="en-US"/>
                        <a:t>Type </a:t>
                      </a:r>
                    </a:p>
                  </a:txBody>
                  <a:tcPr/>
                </a:tc>
                <a:tc>
                  <a:txBody>
                    <a:bodyPr/>
                    <a:lstStyle/>
                    <a:p>
                      <a:r>
                        <a:rPr lang="en-US"/>
                        <a:t>Advantages </a:t>
                      </a:r>
                    </a:p>
                  </a:txBody>
                  <a:tcPr/>
                </a:tc>
                <a:tc>
                  <a:txBody>
                    <a:bodyPr/>
                    <a:lstStyle/>
                    <a:p>
                      <a:r>
                        <a:rPr lang="en-US"/>
                        <a:t>Disadvantages</a:t>
                      </a:r>
                    </a:p>
                  </a:txBody>
                  <a:tcPr/>
                </a:tc>
                <a:extLst>
                  <a:ext uri="{0D108BD9-81ED-4DB2-BD59-A6C34878D82A}">
                    <a16:rowId xmlns:a16="http://schemas.microsoft.com/office/drawing/2014/main" val="2772426594"/>
                  </a:ext>
                </a:extLst>
              </a:tr>
              <a:tr h="672698">
                <a:tc>
                  <a:txBody>
                    <a:bodyPr/>
                    <a:lstStyle/>
                    <a:p>
                      <a:r>
                        <a:rPr lang="en-US"/>
                        <a:t>No Gimbal </a:t>
                      </a:r>
                    </a:p>
                  </a:txBody>
                  <a:tcPr/>
                </a:tc>
                <a:tc>
                  <a:txBody>
                    <a:bodyPr/>
                    <a:lstStyle/>
                    <a:p>
                      <a:pPr lvl="0">
                        <a:buNone/>
                      </a:pPr>
                      <a:r>
                        <a:rPr lang="en-GB" sz="1600" b="0" i="0" u="none" strike="noStrike" noProof="0">
                          <a:solidFill>
                            <a:srgbClr val="000000"/>
                          </a:solidFill>
                          <a:latin typeface="Aptos"/>
                        </a:rPr>
                        <a:t>Reduces costs significantly </a:t>
                      </a:r>
                      <a:endParaRPr lang="en-US" sz="1600"/>
                    </a:p>
                  </a:txBody>
                  <a:tcPr/>
                </a:tc>
                <a:tc>
                  <a:txBody>
                    <a:bodyPr/>
                    <a:lstStyle/>
                    <a:p>
                      <a:pPr lvl="0">
                        <a:lnSpc>
                          <a:spcPts val="1350"/>
                        </a:lnSpc>
                        <a:buNone/>
                      </a:pPr>
                      <a:r>
                        <a:rPr lang="en-GB" sz="1600" b="0" i="0" u="none" strike="noStrike" noProof="0">
                          <a:solidFill>
                            <a:srgbClr val="000000"/>
                          </a:solidFill>
                          <a:latin typeface="Aptos"/>
                        </a:rPr>
                        <a:t>Fixed camera position </a:t>
                      </a:r>
                    </a:p>
                    <a:p>
                      <a:pPr lvl="0">
                        <a:lnSpc>
                          <a:spcPts val="1350"/>
                        </a:lnSpc>
                        <a:buNone/>
                      </a:pPr>
                      <a:r>
                        <a:rPr lang="en-GB" sz="1600" b="0" i="0" u="none" strike="noStrike" noProof="0">
                          <a:solidFill>
                            <a:srgbClr val="000000"/>
                          </a:solidFill>
                          <a:latin typeface="Aptos"/>
                        </a:rPr>
                        <a:t>Unstable camera during flight </a:t>
                      </a:r>
                      <a:endParaRPr lang="en-US" sz="1600"/>
                    </a:p>
                  </a:txBody>
                  <a:tcPr/>
                </a:tc>
                <a:extLst>
                  <a:ext uri="{0D108BD9-81ED-4DB2-BD59-A6C34878D82A}">
                    <a16:rowId xmlns:a16="http://schemas.microsoft.com/office/drawing/2014/main" val="3256011163"/>
                  </a:ext>
                </a:extLst>
              </a:tr>
              <a:tr h="1207798">
                <a:tc>
                  <a:txBody>
                    <a:bodyPr/>
                    <a:lstStyle/>
                    <a:p>
                      <a:pPr lvl="0">
                        <a:buNone/>
                      </a:pPr>
                      <a:r>
                        <a:rPr lang="en-US"/>
                        <a:t>2 Axis</a:t>
                      </a:r>
                    </a:p>
                  </a:txBody>
                  <a:tcPr/>
                </a:tc>
                <a:tc>
                  <a:txBody>
                    <a:bodyPr/>
                    <a:lstStyle/>
                    <a:p>
                      <a:pPr lvl="0">
                        <a:lnSpc>
                          <a:spcPts val="1350"/>
                        </a:lnSpc>
                        <a:buNone/>
                      </a:pPr>
                      <a:r>
                        <a:rPr lang="en-GB" sz="1600" b="0" i="0" u="none" strike="noStrike" noProof="0">
                          <a:solidFill>
                            <a:srgbClr val="000000"/>
                          </a:solidFill>
                          <a:latin typeface="Aptos"/>
                        </a:rPr>
                        <a:t>Light </a:t>
                      </a:r>
                    </a:p>
                    <a:p>
                      <a:pPr lvl="0">
                        <a:lnSpc>
                          <a:spcPts val="1350"/>
                        </a:lnSpc>
                        <a:buNone/>
                      </a:pPr>
                      <a:r>
                        <a:rPr lang="en-GB" sz="1600" b="0" i="0" u="none" strike="noStrike" noProof="0">
                          <a:solidFill>
                            <a:srgbClr val="000000"/>
                          </a:solidFill>
                          <a:latin typeface="Aptos"/>
                        </a:rPr>
                        <a:t>Not as expensive as 3 axis </a:t>
                      </a:r>
                    </a:p>
                    <a:p>
                      <a:pPr lvl="0">
                        <a:lnSpc>
                          <a:spcPts val="1350"/>
                        </a:lnSpc>
                        <a:buNone/>
                      </a:pPr>
                      <a:r>
                        <a:rPr lang="en-GB" sz="1600" b="0" i="0" u="none" strike="noStrike" noProof="0">
                          <a:solidFill>
                            <a:srgbClr val="000000"/>
                          </a:solidFill>
                          <a:latin typeface="Aptos"/>
                        </a:rPr>
                        <a:t>Stable photos when in forward flight  </a:t>
                      </a:r>
                      <a:endParaRPr lang="en-US" sz="1600"/>
                    </a:p>
                  </a:txBody>
                  <a:tcPr/>
                </a:tc>
                <a:tc>
                  <a:txBody>
                    <a:bodyPr/>
                    <a:lstStyle/>
                    <a:p>
                      <a:pPr lvl="0">
                        <a:buNone/>
                      </a:pPr>
                      <a:r>
                        <a:rPr lang="en-GB" sz="1600" b="0" i="0" u="none" strike="noStrike" noProof="0">
                          <a:solidFill>
                            <a:srgbClr val="000000"/>
                          </a:solidFill>
                          <a:latin typeface="Aptos"/>
                        </a:rPr>
                        <a:t>Unstable footage when drone is moving from left to right (no yaw axis for camera) </a:t>
                      </a:r>
                      <a:endParaRPr lang="en-US" sz="1600"/>
                    </a:p>
                  </a:txBody>
                  <a:tcPr/>
                </a:tc>
                <a:extLst>
                  <a:ext uri="{0D108BD9-81ED-4DB2-BD59-A6C34878D82A}">
                    <a16:rowId xmlns:a16="http://schemas.microsoft.com/office/drawing/2014/main" val="1125772900"/>
                  </a:ext>
                </a:extLst>
              </a:tr>
              <a:tr h="703274">
                <a:tc>
                  <a:txBody>
                    <a:bodyPr/>
                    <a:lstStyle/>
                    <a:p>
                      <a:r>
                        <a:rPr lang="en-US"/>
                        <a:t>3 Axis</a:t>
                      </a:r>
                    </a:p>
                  </a:txBody>
                  <a:tcPr/>
                </a:tc>
                <a:tc>
                  <a:txBody>
                    <a:bodyPr/>
                    <a:lstStyle/>
                    <a:p>
                      <a:pPr lvl="0">
                        <a:buNone/>
                      </a:pPr>
                      <a:r>
                        <a:rPr lang="en-GB" sz="1600" b="0" i="0" u="none" strike="noStrike" noProof="0">
                          <a:solidFill>
                            <a:srgbClr val="000000"/>
                          </a:solidFill>
                          <a:latin typeface="Aptos"/>
                        </a:rPr>
                        <a:t>Most stable option for camera to obtain footage</a:t>
                      </a:r>
                      <a:endParaRPr lang="en-US" sz="1600"/>
                    </a:p>
                  </a:txBody>
                  <a:tcPr/>
                </a:tc>
                <a:tc>
                  <a:txBody>
                    <a:bodyPr/>
                    <a:lstStyle/>
                    <a:p>
                      <a:pPr lvl="0">
                        <a:lnSpc>
                          <a:spcPts val="1350"/>
                        </a:lnSpc>
                        <a:buNone/>
                      </a:pPr>
                      <a:r>
                        <a:rPr lang="en-GB" sz="1600" b="0" i="0" u="none" strike="noStrike" noProof="0">
                          <a:solidFill>
                            <a:srgbClr val="000000"/>
                          </a:solidFill>
                          <a:latin typeface="Aptos"/>
                        </a:rPr>
                        <a:t>Expensive </a:t>
                      </a:r>
                    </a:p>
                    <a:p>
                      <a:pPr lvl="0">
                        <a:lnSpc>
                          <a:spcPts val="1350"/>
                        </a:lnSpc>
                        <a:buNone/>
                      </a:pPr>
                      <a:r>
                        <a:rPr lang="en-GB" sz="1600" b="0" i="0" u="none" strike="noStrike" noProof="0">
                          <a:solidFill>
                            <a:srgbClr val="000000"/>
                          </a:solidFill>
                          <a:latin typeface="Aptos"/>
                        </a:rPr>
                        <a:t>Heaviest option </a:t>
                      </a:r>
                      <a:endParaRPr lang="en-US" sz="1600"/>
                    </a:p>
                  </a:txBody>
                  <a:tcPr/>
                </a:tc>
                <a:extLst>
                  <a:ext uri="{0D108BD9-81ED-4DB2-BD59-A6C34878D82A}">
                    <a16:rowId xmlns:a16="http://schemas.microsoft.com/office/drawing/2014/main" val="2111969156"/>
                  </a:ext>
                </a:extLst>
              </a:tr>
            </a:tbl>
          </a:graphicData>
        </a:graphic>
      </p:graphicFrame>
      <p:sp>
        <p:nvSpPr>
          <p:cNvPr id="12" name="TextBox 11">
            <a:extLst>
              <a:ext uri="{FF2B5EF4-FFF2-40B4-BE49-F238E27FC236}">
                <a16:creationId xmlns:a16="http://schemas.microsoft.com/office/drawing/2014/main" id="{D7E229D5-33DF-A9DF-4F35-CFE75FA5F23F}"/>
              </a:ext>
            </a:extLst>
          </p:cNvPr>
          <p:cNvSpPr txBox="1"/>
          <p:nvPr/>
        </p:nvSpPr>
        <p:spPr>
          <a:xfrm>
            <a:off x="178474" y="4726567"/>
            <a:ext cx="73937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Based on the table, we have opted for the 2 Axis gimbal as it minimizes weight and costs, while still providing the ability for stable footage/ images in the pitch and roll axis.</a:t>
            </a:r>
          </a:p>
        </p:txBody>
      </p:sp>
      <p:pic>
        <p:nvPicPr>
          <p:cNvPr id="7" name="Picture 6">
            <a:extLst>
              <a:ext uri="{FF2B5EF4-FFF2-40B4-BE49-F238E27FC236}">
                <a16:creationId xmlns:a16="http://schemas.microsoft.com/office/drawing/2014/main" id="{2773ADAB-3EC4-19D8-B87F-2DD0E15DA96C}"/>
              </a:ext>
            </a:extLst>
          </p:cNvPr>
          <p:cNvPicPr>
            <a:picLocks noChangeAspect="1"/>
          </p:cNvPicPr>
          <p:nvPr/>
        </p:nvPicPr>
        <p:blipFill>
          <a:blip r:embed="rId6"/>
          <a:stretch>
            <a:fillRect/>
          </a:stretch>
        </p:blipFill>
        <p:spPr>
          <a:xfrm>
            <a:off x="8244037" y="1369389"/>
            <a:ext cx="3528863" cy="3164738"/>
          </a:xfrm>
          <a:prstGeom prst="rect">
            <a:avLst/>
          </a:prstGeom>
        </p:spPr>
      </p:pic>
      <p:pic>
        <p:nvPicPr>
          <p:cNvPr id="16" name="Audio 15">
            <a:hlinkClick r:id="" action="ppaction://media"/>
            <a:extLst>
              <a:ext uri="{FF2B5EF4-FFF2-40B4-BE49-F238E27FC236}">
                <a16:creationId xmlns:a16="http://schemas.microsoft.com/office/drawing/2014/main" id="{425AC3BA-F7B0-BFA9-ACAC-980744CE1D5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74365233"/>
      </p:ext>
    </p:extLst>
  </p:cSld>
  <p:clrMapOvr>
    <a:masterClrMapping/>
  </p:clrMapOvr>
  <mc:AlternateContent xmlns:mc="http://schemas.openxmlformats.org/markup-compatibility/2006" xmlns:p14="http://schemas.microsoft.com/office/powerpoint/2010/main">
    <mc:Choice Requires="p14">
      <p:transition spd="slow" p14:dur="2000" advClick="0" advTm="36644"/>
    </mc:Choice>
    <mc:Fallback xmlns="">
      <p:transition spd="slow" advClick="0" advTm="36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7861E-F1C2-4FA7-B403-147759E53C90}"/>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C27F8BE-569C-44CA-98D8-B6686B195E85}"/>
              </a:ext>
            </a:extLst>
          </p:cNvPr>
          <p:cNvSpPr>
            <a:spLocks noGrp="1"/>
          </p:cNvSpPr>
          <p:nvPr>
            <p:ph type="title"/>
          </p:nvPr>
        </p:nvSpPr>
        <p:spPr>
          <a:xfrm>
            <a:off x="838200" y="175418"/>
            <a:ext cx="10515600" cy="1325563"/>
          </a:xfrm>
        </p:spPr>
        <p:txBody>
          <a:bodyPr/>
          <a:lstStyle/>
          <a:p>
            <a:r>
              <a:rPr lang="en-GB">
                <a:solidFill>
                  <a:schemeClr val="accent4">
                    <a:lumMod val="75000"/>
                  </a:schemeClr>
                </a:solidFill>
                <a:latin typeface="Arial Black"/>
              </a:rPr>
              <a:t>Team Structure</a:t>
            </a:r>
            <a:endParaRPr lang="en-GB">
              <a:solidFill>
                <a:schemeClr val="accent4">
                  <a:lumMod val="75000"/>
                </a:schemeClr>
              </a:solidFill>
            </a:endParaRPr>
          </a:p>
        </p:txBody>
      </p:sp>
      <p:pic>
        <p:nvPicPr>
          <p:cNvPr id="5" name="Picture 4" descr="A picture containing text&#10;&#10;Description automatically generated">
            <a:extLst>
              <a:ext uri="{FF2B5EF4-FFF2-40B4-BE49-F238E27FC236}">
                <a16:creationId xmlns:a16="http://schemas.microsoft.com/office/drawing/2014/main" id="{AC23C6C9-DA6F-472C-89CE-A0A49614E795}"/>
              </a:ext>
            </a:extLst>
          </p:cNvPr>
          <p:cNvPicPr>
            <a:picLocks noChangeAspect="1"/>
          </p:cNvPicPr>
          <p:nvPr/>
        </p:nvPicPr>
        <p:blipFill>
          <a:blip r:embed="rId4"/>
          <a:stretch>
            <a:fillRect/>
          </a:stretch>
        </p:blipFill>
        <p:spPr>
          <a:xfrm>
            <a:off x="9432521" y="5909732"/>
            <a:ext cx="2454680" cy="630956"/>
          </a:xfrm>
          <a:prstGeom prst="rect">
            <a:avLst/>
          </a:prstGeom>
        </p:spPr>
      </p:pic>
      <p:pic>
        <p:nvPicPr>
          <p:cNvPr id="98" name="Picture 97" descr="A logo of a drone&#10;&#10;Description automatically generated">
            <a:extLst>
              <a:ext uri="{FF2B5EF4-FFF2-40B4-BE49-F238E27FC236}">
                <a16:creationId xmlns:a16="http://schemas.microsoft.com/office/drawing/2014/main" id="{76324DB0-183C-C957-905D-FEB29BA09E14}"/>
              </a:ext>
            </a:extLst>
          </p:cNvPr>
          <p:cNvPicPr>
            <a:picLocks noChangeAspect="1"/>
          </p:cNvPicPr>
          <p:nvPr/>
        </p:nvPicPr>
        <p:blipFill>
          <a:blip r:embed="rId5"/>
          <a:stretch>
            <a:fillRect/>
          </a:stretch>
        </p:blipFill>
        <p:spPr>
          <a:xfrm>
            <a:off x="-3607" y="5912312"/>
            <a:ext cx="964307" cy="946485"/>
          </a:xfrm>
          <a:prstGeom prst="rect">
            <a:avLst/>
          </a:prstGeom>
        </p:spPr>
      </p:pic>
      <p:pic>
        <p:nvPicPr>
          <p:cNvPr id="6" name="Picture 5" descr="A diagram of a company&#10;&#10;Description automatically generated">
            <a:extLst>
              <a:ext uri="{FF2B5EF4-FFF2-40B4-BE49-F238E27FC236}">
                <a16:creationId xmlns:a16="http://schemas.microsoft.com/office/drawing/2014/main" id="{A13B42ED-B299-F2FE-5796-1145E539293E}"/>
              </a:ext>
            </a:extLst>
          </p:cNvPr>
          <p:cNvPicPr>
            <a:picLocks noChangeAspect="1"/>
          </p:cNvPicPr>
          <p:nvPr/>
        </p:nvPicPr>
        <p:blipFill>
          <a:blip r:embed="rId6"/>
          <a:stretch>
            <a:fillRect/>
          </a:stretch>
        </p:blipFill>
        <p:spPr>
          <a:xfrm>
            <a:off x="477672" y="2060770"/>
            <a:ext cx="11157043" cy="2349771"/>
          </a:xfrm>
          <a:prstGeom prst="rect">
            <a:avLst/>
          </a:prstGeom>
        </p:spPr>
      </p:pic>
      <p:pic>
        <p:nvPicPr>
          <p:cNvPr id="44" name="Audio 43">
            <a:hlinkClick r:id="" action="ppaction://media"/>
            <a:extLst>
              <a:ext uri="{FF2B5EF4-FFF2-40B4-BE49-F238E27FC236}">
                <a16:creationId xmlns:a16="http://schemas.microsoft.com/office/drawing/2014/main" id="{A73D5ADE-8EC4-0E1D-452E-AD9A85B3257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17961938"/>
      </p:ext>
    </p:extLst>
  </p:cSld>
  <p:clrMapOvr>
    <a:masterClrMapping/>
  </p:clrMapOvr>
  <mc:AlternateContent xmlns:mc="http://schemas.openxmlformats.org/markup-compatibility/2006" xmlns:p14="http://schemas.microsoft.com/office/powerpoint/2010/main">
    <mc:Choice Requires="p14">
      <p:transition spd="slow" p14:dur="2000" advTm="20981"/>
    </mc:Choice>
    <mc:Fallback xmlns="">
      <p:transition spd="slow" advTm="20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7861E-F1C2-4FA7-B403-147759E53C90}"/>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C27F8BE-569C-44CA-98D8-B6686B195E85}"/>
              </a:ext>
            </a:extLst>
          </p:cNvPr>
          <p:cNvSpPr>
            <a:spLocks noGrp="1"/>
          </p:cNvSpPr>
          <p:nvPr>
            <p:ph type="title"/>
          </p:nvPr>
        </p:nvSpPr>
        <p:spPr>
          <a:xfrm>
            <a:off x="130629" y="-170089"/>
            <a:ext cx="10515600" cy="1325563"/>
          </a:xfrm>
        </p:spPr>
        <p:txBody>
          <a:bodyPr/>
          <a:lstStyle/>
          <a:p>
            <a:r>
              <a:rPr lang="en-GB">
                <a:solidFill>
                  <a:schemeClr val="accent4">
                    <a:lumMod val="75000"/>
                  </a:schemeClr>
                </a:solidFill>
                <a:latin typeface="Arial Black"/>
              </a:rPr>
              <a:t>Verification Cross Reference Matrix</a:t>
            </a:r>
            <a:endParaRPr lang="en-GB" b="0">
              <a:solidFill>
                <a:schemeClr val="accent4">
                  <a:lumMod val="75000"/>
                </a:schemeClr>
              </a:solidFill>
            </a:endParaRPr>
          </a:p>
        </p:txBody>
      </p:sp>
      <p:pic>
        <p:nvPicPr>
          <p:cNvPr id="5" name="Picture 4" descr="A picture containing text&#10;&#10;Description automatically generated">
            <a:extLst>
              <a:ext uri="{FF2B5EF4-FFF2-40B4-BE49-F238E27FC236}">
                <a16:creationId xmlns:a16="http://schemas.microsoft.com/office/drawing/2014/main" id="{AC23C6C9-DA6F-472C-89CE-A0A49614E795}"/>
              </a:ext>
            </a:extLst>
          </p:cNvPr>
          <p:cNvPicPr>
            <a:picLocks noChangeAspect="1"/>
          </p:cNvPicPr>
          <p:nvPr/>
        </p:nvPicPr>
        <p:blipFill>
          <a:blip r:embed="rId5"/>
          <a:stretch>
            <a:fillRect/>
          </a:stretch>
        </p:blipFill>
        <p:spPr>
          <a:xfrm>
            <a:off x="10348735" y="6308875"/>
            <a:ext cx="1710823" cy="458600"/>
          </a:xfrm>
          <a:prstGeom prst="rect">
            <a:avLst/>
          </a:prstGeom>
        </p:spPr>
      </p:pic>
      <p:pic>
        <p:nvPicPr>
          <p:cNvPr id="3" name="Picture 2" descr="A logo of a drone&#10;&#10;Description automatically generated">
            <a:extLst>
              <a:ext uri="{FF2B5EF4-FFF2-40B4-BE49-F238E27FC236}">
                <a16:creationId xmlns:a16="http://schemas.microsoft.com/office/drawing/2014/main" id="{408F4A2A-1670-A9AE-D765-AF21C52D03B7}"/>
              </a:ext>
            </a:extLst>
          </p:cNvPr>
          <p:cNvPicPr>
            <a:picLocks noChangeAspect="1"/>
          </p:cNvPicPr>
          <p:nvPr/>
        </p:nvPicPr>
        <p:blipFill>
          <a:blip r:embed="rId6"/>
          <a:stretch>
            <a:fillRect/>
          </a:stretch>
        </p:blipFill>
        <p:spPr>
          <a:xfrm>
            <a:off x="-3607" y="6311454"/>
            <a:ext cx="592379" cy="556414"/>
          </a:xfrm>
          <a:prstGeom prst="rect">
            <a:avLst/>
          </a:prstGeom>
        </p:spPr>
      </p:pic>
      <p:graphicFrame>
        <p:nvGraphicFramePr>
          <p:cNvPr id="10" name="Table 9">
            <a:extLst>
              <a:ext uri="{FF2B5EF4-FFF2-40B4-BE49-F238E27FC236}">
                <a16:creationId xmlns:a16="http://schemas.microsoft.com/office/drawing/2014/main" id="{E9E786AA-900D-65E9-F4DF-1FDF678199FA}"/>
              </a:ext>
            </a:extLst>
          </p:cNvPr>
          <p:cNvGraphicFramePr>
            <a:graphicFrameLocks noGrp="1"/>
          </p:cNvGraphicFramePr>
          <p:nvPr>
            <p:extLst>
              <p:ext uri="{D42A27DB-BD31-4B8C-83A1-F6EECF244321}">
                <p14:modId xmlns:p14="http://schemas.microsoft.com/office/powerpoint/2010/main" val="1249762778"/>
              </p:ext>
            </p:extLst>
          </p:nvPr>
        </p:nvGraphicFramePr>
        <p:xfrm>
          <a:off x="101949" y="760222"/>
          <a:ext cx="11957609" cy="6062821"/>
        </p:xfrm>
        <a:graphic>
          <a:graphicData uri="http://schemas.openxmlformats.org/drawingml/2006/table">
            <a:tbl>
              <a:tblPr bandRow="1">
                <a:tableStyleId>{5C22544A-7EE6-4342-B048-85BDC9FD1C3A}</a:tableStyleId>
              </a:tblPr>
              <a:tblGrid>
                <a:gridCol w="486410">
                  <a:extLst>
                    <a:ext uri="{9D8B030D-6E8A-4147-A177-3AD203B41FA5}">
                      <a16:colId xmlns:a16="http://schemas.microsoft.com/office/drawing/2014/main" val="3233233365"/>
                    </a:ext>
                  </a:extLst>
                </a:gridCol>
                <a:gridCol w="3860893">
                  <a:extLst>
                    <a:ext uri="{9D8B030D-6E8A-4147-A177-3AD203B41FA5}">
                      <a16:colId xmlns:a16="http://schemas.microsoft.com/office/drawing/2014/main" val="1023066850"/>
                    </a:ext>
                  </a:extLst>
                </a:gridCol>
                <a:gridCol w="1023491">
                  <a:extLst>
                    <a:ext uri="{9D8B030D-6E8A-4147-A177-3AD203B41FA5}">
                      <a16:colId xmlns:a16="http://schemas.microsoft.com/office/drawing/2014/main" val="931748825"/>
                    </a:ext>
                  </a:extLst>
                </a:gridCol>
                <a:gridCol w="354674">
                  <a:extLst>
                    <a:ext uri="{9D8B030D-6E8A-4147-A177-3AD203B41FA5}">
                      <a16:colId xmlns:a16="http://schemas.microsoft.com/office/drawing/2014/main" val="370163293"/>
                    </a:ext>
                  </a:extLst>
                </a:gridCol>
                <a:gridCol w="354674">
                  <a:extLst>
                    <a:ext uri="{9D8B030D-6E8A-4147-A177-3AD203B41FA5}">
                      <a16:colId xmlns:a16="http://schemas.microsoft.com/office/drawing/2014/main" val="402672594"/>
                    </a:ext>
                  </a:extLst>
                </a:gridCol>
                <a:gridCol w="359740">
                  <a:extLst>
                    <a:ext uri="{9D8B030D-6E8A-4147-A177-3AD203B41FA5}">
                      <a16:colId xmlns:a16="http://schemas.microsoft.com/office/drawing/2014/main" val="1501321905"/>
                    </a:ext>
                  </a:extLst>
                </a:gridCol>
                <a:gridCol w="359740">
                  <a:extLst>
                    <a:ext uri="{9D8B030D-6E8A-4147-A177-3AD203B41FA5}">
                      <a16:colId xmlns:a16="http://schemas.microsoft.com/office/drawing/2014/main" val="238624176"/>
                    </a:ext>
                  </a:extLst>
                </a:gridCol>
                <a:gridCol w="359740">
                  <a:extLst>
                    <a:ext uri="{9D8B030D-6E8A-4147-A177-3AD203B41FA5}">
                      <a16:colId xmlns:a16="http://schemas.microsoft.com/office/drawing/2014/main" val="3478568047"/>
                    </a:ext>
                  </a:extLst>
                </a:gridCol>
                <a:gridCol w="359740">
                  <a:extLst>
                    <a:ext uri="{9D8B030D-6E8A-4147-A177-3AD203B41FA5}">
                      <a16:colId xmlns:a16="http://schemas.microsoft.com/office/drawing/2014/main" val="239654898"/>
                    </a:ext>
                  </a:extLst>
                </a:gridCol>
                <a:gridCol w="4438507">
                  <a:extLst>
                    <a:ext uri="{9D8B030D-6E8A-4147-A177-3AD203B41FA5}">
                      <a16:colId xmlns:a16="http://schemas.microsoft.com/office/drawing/2014/main" val="2521934257"/>
                    </a:ext>
                  </a:extLst>
                </a:gridCol>
              </a:tblGrid>
              <a:tr h="219808">
                <a:tc rowSpan="2">
                  <a:txBody>
                    <a:bodyPr/>
                    <a:lstStyle/>
                    <a:p>
                      <a:pPr algn="ctr" fontAlgn="ctr"/>
                      <a:r>
                        <a:rPr lang="en-US" sz="1100">
                          <a:effectLst/>
                          <a:latin typeface="Aptos Narrow" panose="020B0004020202020204" pitchFamily="34" charset="0"/>
                        </a:rPr>
                        <a:t>ID</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rowSpan="2">
                  <a:txBody>
                    <a:bodyPr/>
                    <a:lstStyle/>
                    <a:p>
                      <a:pPr algn="ctr" fontAlgn="ctr"/>
                      <a:r>
                        <a:rPr lang="en-US" sz="1100">
                          <a:effectLst/>
                          <a:latin typeface="Aptos Narrow" panose="020B0004020202020204" pitchFamily="34" charset="0"/>
                        </a:rPr>
                        <a:t>Requirement Description </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rowSpan="2">
                  <a:txBody>
                    <a:bodyPr/>
                    <a:lstStyle/>
                    <a:p>
                      <a:pPr algn="ctr" fontAlgn="ctr"/>
                      <a:r>
                        <a:rPr lang="en-US" sz="1100">
                          <a:effectLst/>
                          <a:latin typeface="Aptos Narrow" panose="020B0004020202020204" pitchFamily="34" charset="0"/>
                        </a:rPr>
                        <a:t>Responsibility</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6">
                  <a:txBody>
                    <a:bodyPr/>
                    <a:lstStyle/>
                    <a:p>
                      <a:pPr algn="ctr" fontAlgn="b"/>
                      <a:r>
                        <a:rPr lang="en-US" sz="1100">
                          <a:effectLst/>
                          <a:latin typeface="Aptos Narrow" panose="020B0004020202020204" pitchFamily="34" charset="0"/>
                        </a:rPr>
                        <a:t>Verification Method</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ctr"/>
                      <a:r>
                        <a:rPr lang="en-US" sz="1100">
                          <a:effectLst/>
                          <a:latin typeface="Aptos Narrow" panose="020B0004020202020204" pitchFamily="34" charset="0"/>
                        </a:rPr>
                        <a:t>Success Criteria</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449118325"/>
                  </a:ext>
                </a:extLst>
              </a:tr>
              <a:tr h="34517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100">
                          <a:effectLst/>
                          <a:latin typeface="Aptos Narrow" panose="020B0004020202020204" pitchFamily="34" charset="0"/>
                        </a:rPr>
                        <a:t>I</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a:effectLst/>
                          <a:latin typeface="Aptos Narrow" panose="020B0004020202020204" pitchFamily="34" charset="0"/>
                        </a:rPr>
                        <a:t>R</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a:effectLst/>
                          <a:latin typeface="Aptos Narrow" panose="020B0004020202020204" pitchFamily="34" charset="0"/>
                        </a:rPr>
                        <a:t>S</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a:effectLst/>
                          <a:latin typeface="Aptos Narrow" panose="020B0004020202020204" pitchFamily="34" charset="0"/>
                        </a:rPr>
                        <a:t>D</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a:effectLst/>
                          <a:latin typeface="Aptos Narrow" panose="020B0004020202020204" pitchFamily="34" charset="0"/>
                        </a:rPr>
                        <a:t>PT</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a:effectLst/>
                          <a:latin typeface="Aptos Narrow" panose="020B0004020202020204" pitchFamily="34" charset="0"/>
                        </a:rPr>
                        <a:t>FT</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US"/>
                    </a:p>
                  </a:txBody>
                  <a:tcPr/>
                </a:tc>
                <a:extLst>
                  <a:ext uri="{0D108BD9-81ED-4DB2-BD59-A6C34878D82A}">
                    <a16:rowId xmlns:a16="http://schemas.microsoft.com/office/drawing/2014/main" val="2024658155"/>
                  </a:ext>
                </a:extLst>
              </a:tr>
              <a:tr h="219808">
                <a:tc gridSpan="10">
                  <a:txBody>
                    <a:bodyPr/>
                    <a:lstStyle/>
                    <a:p>
                      <a:pPr fontAlgn="b"/>
                      <a:r>
                        <a:rPr lang="en-US" sz="1100">
                          <a:effectLst/>
                          <a:latin typeface="Aptos Narrow" panose="020B0004020202020204" pitchFamily="34" charset="0"/>
                        </a:rPr>
                        <a:t>Legal Requirements</a:t>
                      </a:r>
                    </a:p>
                  </a:txBody>
                  <a:tcPr marL="9525" marR="9525" marT="9525"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13922178"/>
                  </a:ext>
                </a:extLst>
              </a:tr>
              <a:tr h="355075">
                <a:tc>
                  <a:txBody>
                    <a:bodyPr/>
                    <a:lstStyle/>
                    <a:p>
                      <a:pPr fontAlgn="b"/>
                      <a:r>
                        <a:rPr lang="en-US" sz="1100">
                          <a:effectLst/>
                          <a:latin typeface="Aptos Narrow" panose="020B0004020202020204" pitchFamily="34" charset="0"/>
                        </a:rPr>
                        <a:t>LR.1</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ctr"/>
                      <a:r>
                        <a:rPr lang="en-US" sz="1000">
                          <a:effectLst/>
                          <a:latin typeface="Calibri" panose="020F0502020204030204" pitchFamily="34" charset="0"/>
                        </a:rPr>
                        <a:t>The product MUST not fly beneath 30m minimum altitude from puffin island</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ctr"/>
                      <a:r>
                        <a:rPr lang="en-US" sz="1000">
                          <a:effectLst/>
                          <a:latin typeface="Aptos Narrow" panose="020B0004020202020204" pitchFamily="34" charset="0"/>
                        </a:rPr>
                        <a:t>Simulation, Avionics</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1000" b="1">
                          <a:effectLst/>
                          <a:latin typeface="Aptos Narrow" panose="020B0004020202020204" pitchFamily="34" charset="0"/>
                        </a:rPr>
                        <a:t>x</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r>
                        <a:rPr lang="en-US" sz="1000">
                          <a:effectLst/>
                          <a:latin typeface="Aptos Narrow" panose="020B0004020202020204" pitchFamily="34" charset="0"/>
                        </a:rPr>
                        <a:t>Fences have been setup for the products flight plan to stop the drone from flying outside these bounds. </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3905849304"/>
                  </a:ext>
                </a:extLst>
              </a:tr>
              <a:tr h="382489">
                <a:tc>
                  <a:txBody>
                    <a:bodyPr/>
                    <a:lstStyle/>
                    <a:p>
                      <a:pPr fontAlgn="b"/>
                      <a:r>
                        <a:rPr lang="en-US" sz="1100">
                          <a:effectLst/>
                          <a:latin typeface="Aptos Narrow" panose="020B0004020202020204" pitchFamily="34" charset="0"/>
                        </a:rPr>
                        <a:t>LR.2</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ctr"/>
                      <a:r>
                        <a:rPr lang="en-US" sz="1000">
                          <a:effectLst/>
                          <a:latin typeface="Calibri" panose="020F0502020204030204" pitchFamily="34" charset="0"/>
                        </a:rPr>
                        <a:t>The product MUST not fly above 120m from the closest point to the earths surface (note: this is not just including vertical height) </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ctr"/>
                      <a:r>
                        <a:rPr lang="en-US" sz="1000">
                          <a:effectLst/>
                          <a:latin typeface="Aptos Narrow" panose="020B0004020202020204" pitchFamily="34" charset="0"/>
                        </a:rPr>
                        <a:t>Simulation, Avionics</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1000" b="1">
                          <a:effectLst/>
                          <a:latin typeface="Aptos Narrow" panose="020B0004020202020204" pitchFamily="34" charset="0"/>
                        </a:rPr>
                        <a:t>x</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r>
                        <a:rPr lang="en-US" sz="1000">
                          <a:effectLst/>
                          <a:latin typeface="Aptos Narrow" panose="020B0004020202020204" pitchFamily="34" charset="0"/>
                        </a:rPr>
                        <a:t>Fences have been setup for the products flight plan to stop the drone from flying outside these bounds. </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528950158"/>
                  </a:ext>
                </a:extLst>
              </a:tr>
              <a:tr h="355075">
                <a:tc>
                  <a:txBody>
                    <a:bodyPr/>
                    <a:lstStyle/>
                    <a:p>
                      <a:pPr fontAlgn="b"/>
                      <a:r>
                        <a:rPr lang="en-US" sz="1100">
                          <a:effectLst/>
                          <a:latin typeface="Aptos Narrow" panose="020B0004020202020204" pitchFamily="34" charset="0"/>
                        </a:rPr>
                        <a:t>LR.3</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ctr"/>
                      <a:r>
                        <a:rPr lang="en-US" sz="1000">
                          <a:effectLst/>
                          <a:latin typeface="Calibri"/>
                        </a:rPr>
                        <a:t>The maximum take-off mass MUST be less than 20kg </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ctr"/>
                      <a:r>
                        <a:rPr lang="en-US" sz="1000">
                          <a:effectLst/>
                          <a:latin typeface="Aptos Narrow" panose="020B0004020202020204" pitchFamily="34" charset="0"/>
                        </a:rPr>
                        <a:t>Airframe</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1000" b="1">
                          <a:effectLst/>
                          <a:latin typeface="Aptos Narrow" panose="020B0004020202020204" pitchFamily="34" charset="0"/>
                        </a:rPr>
                        <a:t>x</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r>
                        <a:rPr lang="en-US" sz="1000">
                          <a:effectLst/>
                          <a:latin typeface="Aptos Narrow" panose="020B0004020202020204" pitchFamily="34" charset="0"/>
                        </a:rPr>
                        <a:t>An inspection will be made prior to flight to make sure weight limits haven’t been exceeded</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1319499351"/>
                  </a:ext>
                </a:extLst>
              </a:tr>
              <a:tr h="223896">
                <a:tc>
                  <a:txBody>
                    <a:bodyPr/>
                    <a:lstStyle/>
                    <a:p>
                      <a:pPr fontAlgn="b"/>
                      <a:r>
                        <a:rPr lang="en-US" sz="1100">
                          <a:effectLst/>
                          <a:latin typeface="Aptos Narrow" panose="020B0004020202020204" pitchFamily="34" charset="0"/>
                        </a:rPr>
                        <a:t>LR.4</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ctr"/>
                      <a:r>
                        <a:rPr lang="en-US" sz="1000">
                          <a:effectLst/>
                          <a:latin typeface="Calibri" panose="020F0502020204030204" pitchFamily="34" charset="0"/>
                        </a:rPr>
                        <a:t>Pilot flying MUST maintain Visual line of sight during operation</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ctr"/>
                      <a:endParaRPr lang="en-US" sz="1000">
                        <a:effectLst/>
                        <a:latin typeface="Aptos Narrow" panose="020B0004020202020204" pitchFamily="34" charset="0"/>
                      </a:endParaRP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r>
                        <a:rPr lang="en-US" sz="1000" b="1">
                          <a:effectLst/>
                          <a:latin typeface="Aptos Narrow" panose="020B0004020202020204" pitchFamily="34" charset="0"/>
                        </a:rPr>
                        <a:t>      x</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r>
                        <a:rPr lang="en-US" sz="1000">
                          <a:effectLst/>
                          <a:latin typeface="Aptos Narrow"/>
                        </a:rPr>
                        <a:t>Ensure there's a professional flying the product at all times </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2491276026"/>
                  </a:ext>
                </a:extLst>
              </a:tr>
              <a:tr h="223896">
                <a:tc>
                  <a:txBody>
                    <a:bodyPr/>
                    <a:lstStyle/>
                    <a:p>
                      <a:pPr fontAlgn="b"/>
                      <a:r>
                        <a:rPr lang="en-US" sz="1100">
                          <a:effectLst/>
                          <a:latin typeface="Aptos Narrow" panose="020B0004020202020204" pitchFamily="34" charset="0"/>
                        </a:rPr>
                        <a:t>LR.5</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fontAlgn="ctr"/>
                      <a:r>
                        <a:rPr lang="en-US" sz="1000">
                          <a:effectLst/>
                          <a:latin typeface="Calibri" panose="020F0502020204030204" pitchFamily="34" charset="0"/>
                        </a:rPr>
                        <a:t>The product MUST not drop any material during flight </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fontAlgn="ctr"/>
                      <a:r>
                        <a:rPr lang="en-US" sz="1000">
                          <a:effectLst/>
                          <a:latin typeface="Aptos Narrow" panose="020B0004020202020204" pitchFamily="34" charset="0"/>
                        </a:rPr>
                        <a:t>ALL</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1000" b="1">
                          <a:effectLst/>
                          <a:latin typeface="Aptos Narrow" panose="020B0004020202020204" pitchFamily="34" charset="0"/>
                        </a:rPr>
                        <a:t>x</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fontAlgn="b"/>
                      <a:r>
                        <a:rPr lang="en-US" sz="1000">
                          <a:effectLst/>
                          <a:latin typeface="Aptos Narrow" panose="020B0004020202020204" pitchFamily="34" charset="0"/>
                        </a:rPr>
                        <a:t>No mechanism included in the design that will allow that to happen</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3092998533"/>
                  </a:ext>
                </a:extLst>
              </a:tr>
              <a:tr h="219808">
                <a:tc gridSpan="10">
                  <a:txBody>
                    <a:bodyPr/>
                    <a:lstStyle/>
                    <a:p>
                      <a:pPr fontAlgn="b"/>
                      <a:r>
                        <a:rPr lang="en-US" sz="1100">
                          <a:effectLst/>
                          <a:latin typeface="Aptos Narrow" panose="020B0004020202020204" pitchFamily="34" charset="0"/>
                        </a:rPr>
                        <a:t>Customer Requirements</a:t>
                      </a:r>
                    </a:p>
                  </a:txBody>
                  <a:tcPr marL="9525" marR="9525" marT="9525"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34500302"/>
                  </a:ext>
                </a:extLst>
              </a:tr>
              <a:tr h="355075">
                <a:tc>
                  <a:txBody>
                    <a:bodyPr/>
                    <a:lstStyle/>
                    <a:p>
                      <a:pPr fontAlgn="b"/>
                      <a:r>
                        <a:rPr lang="en-US" sz="1100">
                          <a:effectLst/>
                          <a:latin typeface="Aptos Narrow" panose="020B0004020202020204" pitchFamily="34" charset="0"/>
                        </a:rPr>
                        <a:t>CR.1</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ctr"/>
                      <a:r>
                        <a:rPr lang="en-US" sz="1000">
                          <a:effectLst/>
                          <a:latin typeface="Calibri" panose="020F0502020204030204" pitchFamily="34" charset="0"/>
                        </a:rPr>
                        <a:t>The product SHALL be able to capture images nesting locations </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ctr"/>
                      <a:r>
                        <a:rPr lang="en-US" sz="1000">
                          <a:effectLst/>
                          <a:latin typeface="Aptos Narrow" panose="020B0004020202020204" pitchFamily="34" charset="0"/>
                        </a:rPr>
                        <a:t>Payload, Simulation</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r>
                        <a:rPr lang="en-US" sz="1000" b="1">
                          <a:effectLst/>
                          <a:latin typeface="Aptos Narrow" panose="020B0004020202020204" pitchFamily="34" charset="0"/>
                        </a:rPr>
                        <a:t>      x</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1000" b="1">
                          <a:effectLst/>
                          <a:latin typeface="Aptos Narrow" panose="020B0004020202020204" pitchFamily="34" charset="0"/>
                        </a:rPr>
                        <a:t>x</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a:effectLst/>
                          <a:latin typeface="Aptos Narrow" panose="020B0004020202020204" pitchFamily="34" charset="0"/>
                        </a:rPr>
                        <a:t>Demonstration will show remote activation of the camera shutter, The file will be saved to a microsd card.</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124727545"/>
                  </a:ext>
                </a:extLst>
              </a:tr>
              <a:tr h="355075">
                <a:tc>
                  <a:txBody>
                    <a:bodyPr/>
                    <a:lstStyle/>
                    <a:p>
                      <a:pPr fontAlgn="b"/>
                      <a:r>
                        <a:rPr lang="en-US" sz="1100">
                          <a:effectLst/>
                          <a:latin typeface="Aptos Narrow" panose="020B0004020202020204" pitchFamily="34" charset="0"/>
                        </a:rPr>
                        <a:t>CR.2</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ctr"/>
                      <a:r>
                        <a:rPr lang="en-US" sz="1000">
                          <a:effectLst/>
                          <a:latin typeface="Calibri" panose="020F0502020204030204" pitchFamily="34" charset="0"/>
                        </a:rPr>
                        <a:t>The product WILL be able to capture video recording </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ctr"/>
                      <a:r>
                        <a:rPr lang="en-US" sz="1000">
                          <a:effectLst/>
                          <a:latin typeface="Aptos Narrow" panose="020B0004020202020204" pitchFamily="34" charset="0"/>
                        </a:rPr>
                        <a:t>Payload</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1000" b="1">
                          <a:effectLst/>
                          <a:latin typeface="Aptos Narrow" panose="020B0004020202020204" pitchFamily="34" charset="0"/>
                        </a:rPr>
                        <a:t>x</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r>
                        <a:rPr lang="en-US" sz="1000">
                          <a:effectLst/>
                          <a:latin typeface="Aptos Narrow" panose="020B0004020202020204" pitchFamily="34" charset="0"/>
                        </a:rPr>
                        <a:t>Demonstration will show remote activation of the recording, The file will be saved to a microsd card.</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3451542236"/>
                  </a:ext>
                </a:extLst>
              </a:tr>
              <a:tr h="414310">
                <a:tc>
                  <a:txBody>
                    <a:bodyPr/>
                    <a:lstStyle/>
                    <a:p>
                      <a:pPr fontAlgn="b"/>
                      <a:r>
                        <a:rPr lang="en-US" sz="1100">
                          <a:effectLst/>
                          <a:latin typeface="Aptos Narrow" panose="020B0004020202020204" pitchFamily="34" charset="0"/>
                        </a:rPr>
                        <a:t>CR.3</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ctr"/>
                      <a:r>
                        <a:rPr lang="en-US" sz="1000">
                          <a:effectLst/>
                          <a:latin typeface="Calibri" panose="020F0502020204030204" pitchFamily="34" charset="0"/>
                        </a:rPr>
                        <a:t>The product SHALL have a camera angle that accounts for the aspect of the site </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ctr"/>
                      <a:r>
                        <a:rPr lang="en-US" sz="1000">
                          <a:effectLst/>
                          <a:latin typeface="Aptos Narrow" panose="020B0004020202020204" pitchFamily="34" charset="0"/>
                        </a:rPr>
                        <a:t>Payload, Airframe</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1000" b="1">
                          <a:effectLst/>
                          <a:latin typeface="Aptos Narrow" panose="020B0004020202020204" pitchFamily="34" charset="0"/>
                        </a:rPr>
                        <a:t>x</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1000" b="1">
                          <a:effectLst/>
                          <a:latin typeface="Aptos Narrow" panose="020B0004020202020204" pitchFamily="34" charset="0"/>
                        </a:rPr>
                        <a:t>x</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r>
                        <a:rPr lang="en-US" sz="1000">
                          <a:effectLst/>
                          <a:latin typeface="Aptos Narrow" panose="020B0004020202020204" pitchFamily="34" charset="0"/>
                        </a:rPr>
                        <a:t>The review and the demonstration will show a clear aspect with no obstructions to the view</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429735879"/>
                  </a:ext>
                </a:extLst>
              </a:tr>
              <a:tr h="355075">
                <a:tc>
                  <a:txBody>
                    <a:bodyPr/>
                    <a:lstStyle/>
                    <a:p>
                      <a:pPr fontAlgn="b"/>
                      <a:r>
                        <a:rPr lang="en-US" sz="1100">
                          <a:effectLst/>
                          <a:latin typeface="Aptos Narrow" panose="020B0004020202020204" pitchFamily="34" charset="0"/>
                        </a:rPr>
                        <a:t>CR.4</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ctr"/>
                      <a:r>
                        <a:rPr lang="en-US" sz="1000">
                          <a:effectLst/>
                          <a:latin typeface="Calibri" panose="020F0502020204030204" pitchFamily="34" charset="0"/>
                        </a:rPr>
                        <a:t>The products camera SHOULD have a GSD of ~0.82cm/pixel </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ctr"/>
                      <a:r>
                        <a:rPr lang="en-US" sz="1000">
                          <a:effectLst/>
                          <a:latin typeface="Aptos Narrow" panose="020B0004020202020204" pitchFamily="34" charset="0"/>
                        </a:rPr>
                        <a:t>Payload</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r>
                        <a:rPr lang="en-US" sz="1000" b="1">
                          <a:effectLst/>
                          <a:latin typeface="Aptos Narrow" panose="020B0004020202020204" pitchFamily="34" charset="0"/>
                        </a:rPr>
                        <a:t>     x</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1000" b="1">
                          <a:effectLst/>
                          <a:latin typeface="Aptos Narrow" panose="020B0004020202020204" pitchFamily="34" charset="0"/>
                        </a:rPr>
                        <a:t>x</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r>
                        <a:rPr lang="en-US" sz="1000">
                          <a:effectLst/>
                          <a:latin typeface="Aptos Narrow" panose="020B0004020202020204" pitchFamily="34" charset="0"/>
                        </a:rPr>
                        <a:t>  Pixels will be counted on a test target at 30 meters away using the camera to see if the resolution will meet 0.82cm/pixel . </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833483467"/>
                  </a:ext>
                </a:extLst>
              </a:tr>
              <a:tr h="223896">
                <a:tc>
                  <a:txBody>
                    <a:bodyPr/>
                    <a:lstStyle/>
                    <a:p>
                      <a:pPr fontAlgn="b"/>
                      <a:r>
                        <a:rPr lang="en-US" sz="1100">
                          <a:effectLst/>
                          <a:latin typeface="Aptos Narrow" panose="020B0004020202020204" pitchFamily="34" charset="0"/>
                        </a:rPr>
                        <a:t>CR.5</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ctr"/>
                      <a:r>
                        <a:rPr lang="en-US" sz="1000">
                          <a:effectLst/>
                          <a:latin typeface="Calibri" panose="020F0502020204030204" pitchFamily="34" charset="0"/>
                        </a:rPr>
                        <a:t>The product SHALL be collapsible/ packable </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ctr"/>
                      <a:r>
                        <a:rPr lang="en-US" sz="1000">
                          <a:effectLst/>
                          <a:latin typeface="Aptos Narrow" panose="020B0004020202020204" pitchFamily="34" charset="0"/>
                        </a:rPr>
                        <a:t>Airframe</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r>
                        <a:rPr lang="en-US" sz="1000">
                          <a:effectLst/>
                          <a:latin typeface="Aptos Narrow" panose="020B0004020202020204" pitchFamily="34" charset="0"/>
                        </a:rPr>
                        <a:t>The drone will be have collapsing arms and fit in the boot of a typical sudan</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852051979"/>
                  </a:ext>
                </a:extLst>
              </a:tr>
              <a:tr h="355075">
                <a:tc>
                  <a:txBody>
                    <a:bodyPr/>
                    <a:lstStyle/>
                    <a:p>
                      <a:pPr fontAlgn="b"/>
                      <a:r>
                        <a:rPr lang="en-US" sz="1100">
                          <a:effectLst/>
                          <a:latin typeface="Aptos Narrow" panose="020B0004020202020204" pitchFamily="34" charset="0"/>
                        </a:rPr>
                        <a:t>CR.6</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ctr"/>
                      <a:r>
                        <a:rPr lang="en-US" sz="1000">
                          <a:effectLst/>
                          <a:latin typeface="Calibri" panose="020F0502020204030204" pitchFamily="34" charset="0"/>
                        </a:rPr>
                        <a:t>The product SHALL be water resistant </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ctr"/>
                      <a:r>
                        <a:rPr lang="en-US" sz="1000">
                          <a:effectLst/>
                          <a:latin typeface="Aptos Narrow" panose="020B0004020202020204" pitchFamily="34" charset="0"/>
                        </a:rPr>
                        <a:t>Airframe</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r>
                        <a:rPr lang="en-US" sz="1000" b="1">
                          <a:effectLst/>
                          <a:latin typeface="Aptos Narrow" panose="020B0004020202020204" pitchFamily="34" charset="0"/>
                        </a:rPr>
                        <a:t>     x</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r>
                        <a:rPr lang="en-US" sz="1000">
                          <a:effectLst/>
                          <a:latin typeface="Aptos Narrow" panose="020B0004020202020204" pitchFamily="34" charset="0"/>
                        </a:rPr>
                        <a:t>Water submergence test will be carried out with the structure without the avionics inside. A dummy payload will be inside to test saturation.</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233385974"/>
                  </a:ext>
                </a:extLst>
              </a:tr>
              <a:tr h="223896">
                <a:tc>
                  <a:txBody>
                    <a:bodyPr/>
                    <a:lstStyle/>
                    <a:p>
                      <a:pPr fontAlgn="b"/>
                      <a:r>
                        <a:rPr lang="en-US" sz="1100">
                          <a:effectLst/>
                          <a:latin typeface="Aptos Narrow" panose="020B0004020202020204" pitchFamily="34" charset="0"/>
                        </a:rPr>
                        <a:t>CR.7</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ctr"/>
                      <a:r>
                        <a:rPr lang="en-US" sz="1000">
                          <a:effectLst/>
                          <a:latin typeface="Calibri" panose="020F0502020204030204" pitchFamily="34" charset="0"/>
                        </a:rPr>
                        <a:t>The product SHOULD come with free software </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ctr"/>
                      <a:r>
                        <a:rPr lang="en-US" sz="1000">
                          <a:effectLst/>
                          <a:latin typeface="Aptos Narrow" panose="020B0004020202020204" pitchFamily="34" charset="0"/>
                        </a:rPr>
                        <a:t>Avionics</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r>
                        <a:rPr lang="en-US" sz="1000" b="1">
                          <a:effectLst/>
                          <a:latin typeface="Aptos Narrow" panose="020B0004020202020204" pitchFamily="34" charset="0"/>
                        </a:rPr>
                        <a:t>     x</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r>
                        <a:rPr lang="en-US" sz="1000">
                          <a:effectLst/>
                          <a:latin typeface="Aptos Narrow" panose="020B0004020202020204" pitchFamily="34" charset="0"/>
                        </a:rPr>
                        <a:t>A demonstration will display the free software in use</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2057765223"/>
                  </a:ext>
                </a:extLst>
              </a:tr>
              <a:tr h="355075">
                <a:tc>
                  <a:txBody>
                    <a:bodyPr/>
                    <a:lstStyle/>
                    <a:p>
                      <a:pPr fontAlgn="b"/>
                      <a:r>
                        <a:rPr lang="en-US" sz="1100">
                          <a:effectLst/>
                          <a:latin typeface="Aptos Narrow" panose="020B0004020202020204" pitchFamily="34" charset="0"/>
                        </a:rPr>
                        <a:t>CR.8</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fontAlgn="ctr"/>
                      <a:r>
                        <a:rPr lang="en-US" sz="1000">
                          <a:effectLst/>
                          <a:latin typeface="Calibri" panose="020F0502020204030204" pitchFamily="34" charset="0"/>
                        </a:rPr>
                        <a:t>The development and final product SHALL not exceed the budget of £800 </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fontAlgn="ctr"/>
                      <a:r>
                        <a:rPr lang="en-US" sz="1000">
                          <a:effectLst/>
                          <a:latin typeface="Aptos Narrow" panose="020B0004020202020204" pitchFamily="34" charset="0"/>
                        </a:rPr>
                        <a:t>ALL</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fontAlgn="b"/>
                      <a:r>
                        <a:rPr lang="en-US" sz="1000" b="1">
                          <a:effectLst/>
                          <a:latin typeface="Aptos Narrow" panose="020B0004020202020204" pitchFamily="34" charset="0"/>
                        </a:rPr>
                        <a:t>     x</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000" b="1">
                        <a:effectLst/>
                        <a:latin typeface="Aptos Narrow" panose="020B000402020202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fontAlgn="b"/>
                      <a:r>
                        <a:rPr lang="en-US" sz="1000">
                          <a:effectLst/>
                          <a:latin typeface="Aptos Narrow" panose="020B0004020202020204" pitchFamily="34" charset="0"/>
                        </a:rPr>
                        <a:t>A Budget breakdown and analysis will pass gate review phases across project completion. Along with a  final inspection before FTRR</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3580461611"/>
                  </a:ext>
                </a:extLst>
              </a:tr>
              <a:tr h="219808">
                <a:tc gridSpan="10">
                  <a:txBody>
                    <a:bodyPr/>
                    <a:lstStyle/>
                    <a:p>
                      <a:pPr fontAlgn="b"/>
                      <a:r>
                        <a:rPr lang="en-US" sz="1100">
                          <a:effectLst/>
                          <a:latin typeface="Aptos Narrow" panose="020B0004020202020204" pitchFamily="34" charset="0"/>
                        </a:rPr>
                        <a:t>Design Requirements </a:t>
                      </a:r>
                    </a:p>
                  </a:txBody>
                  <a:tcPr marL="9525" marR="9525" marT="9525"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94235952"/>
                  </a:ext>
                </a:extLst>
              </a:tr>
              <a:tr h="385134">
                <a:tc>
                  <a:txBody>
                    <a:bodyPr/>
                    <a:lstStyle/>
                    <a:p>
                      <a:pPr fontAlgn="b"/>
                      <a:r>
                        <a:rPr lang="en-US" sz="1100">
                          <a:effectLst/>
                          <a:latin typeface="Aptos Narrow" panose="020B0004020202020204" pitchFamily="34" charset="0"/>
                        </a:rPr>
                        <a:t>DR.1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ctr"/>
                      <a:r>
                        <a:rPr lang="en-US" sz="1000">
                          <a:effectLst/>
                          <a:latin typeface="Aptos Narrow" panose="020B0004020202020204" pitchFamily="34" charset="0"/>
                        </a:rPr>
                        <a:t>Motor arms SHALL withstand bending moments by a factor of safety of 1.5x the Ultimate tensile strength</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r>
                        <a:rPr lang="en-US" sz="1000">
                          <a:effectLst/>
                          <a:latin typeface="Aptos Narrow" panose="020B0004020202020204" pitchFamily="34" charset="0"/>
                        </a:rPr>
                        <a:t>Airframe</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100" b="1">
                        <a:effectLst/>
                        <a:latin typeface="Aptos Narrow" panose="020B000402020202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100" b="1">
                        <a:effectLst/>
                        <a:latin typeface="Aptos Narrow" panose="020B000402020202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1100" b="1">
                          <a:effectLst/>
                          <a:latin typeface="Aptos Narrow" panose="020B0004020202020204" pitchFamily="34" charset="0"/>
                        </a:rPr>
                        <a:t>x</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100" b="1">
                        <a:effectLst/>
                        <a:latin typeface="Aptos Narrow" panose="020B000402020202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1100" b="1">
                          <a:effectLst/>
                          <a:latin typeface="Aptos Narrow" panose="020B0004020202020204" pitchFamily="34" charset="0"/>
                        </a:rPr>
                        <a:t>x</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100" b="1">
                        <a:effectLst/>
                        <a:latin typeface="Aptos Narrow" panose="020B000402020202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r>
                        <a:rPr lang="en-US" sz="1100">
                          <a:effectLst/>
                          <a:latin typeface="Aptos Narrow" panose="020B0004020202020204" pitchFamily="34" charset="0"/>
                        </a:rPr>
                        <a:t>Motor arm deflection test will validate finite element test results on von mises criteria.</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1633654953"/>
                  </a:ext>
                </a:extLst>
              </a:tr>
              <a:tr h="219808">
                <a:tc>
                  <a:txBody>
                    <a:bodyPr/>
                    <a:lstStyle/>
                    <a:p>
                      <a:pPr fontAlgn="b"/>
                      <a:endParaRPr lang="en-US" sz="1100">
                        <a:effectLst/>
                        <a:latin typeface="Aptos Narrow" panose="020B000402020202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ctr"/>
                      <a:endParaRPr lang="en-US" sz="1100">
                        <a:effectLst/>
                        <a:latin typeface="Aptos Narrow" panose="020B0004020202020204" pitchFamily="34" charset="0"/>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100">
                        <a:effectLst/>
                        <a:latin typeface="Aptos Narrow" panose="020B000402020202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100" b="1">
                        <a:effectLst/>
                        <a:latin typeface="Aptos Narrow" panose="020B000402020202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100" b="1">
                        <a:effectLst/>
                        <a:latin typeface="Aptos Narrow" panose="020B000402020202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100" b="1">
                        <a:effectLst/>
                        <a:latin typeface="Aptos Narrow" panose="020B000402020202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100" b="1">
                        <a:effectLst/>
                        <a:latin typeface="Aptos Narrow" panose="020B000402020202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100" b="1">
                        <a:effectLst/>
                        <a:latin typeface="Aptos Narrow" panose="020B000402020202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100" b="1">
                        <a:effectLst/>
                        <a:latin typeface="Aptos Narrow" panose="020B000402020202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fontAlgn="b"/>
                      <a:endParaRPr lang="en-US" sz="1100">
                        <a:effectLst/>
                        <a:latin typeface="Aptos Narrow" panose="020B000402020202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2935749960"/>
                  </a:ext>
                </a:extLst>
              </a:tr>
            </a:tbl>
          </a:graphicData>
        </a:graphic>
      </p:graphicFrame>
      <p:pic>
        <p:nvPicPr>
          <p:cNvPr id="6" name="Mike's 8.m4a" descr="Mike's 8.m4a">
            <a:hlinkClick r:id="" action="ppaction://media"/>
            <a:extLst>
              <a:ext uri="{FF2B5EF4-FFF2-40B4-BE49-F238E27FC236}">
                <a16:creationId xmlns:a16="http://schemas.microsoft.com/office/drawing/2014/main" id="{0A76FE8A-74D2-2140-826E-A976CF87F25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708707" y="167647"/>
            <a:ext cx="812800" cy="812800"/>
          </a:xfrm>
          <a:prstGeom prst="rect">
            <a:avLst/>
          </a:prstGeom>
        </p:spPr>
      </p:pic>
    </p:spTree>
    <p:extLst>
      <p:ext uri="{BB962C8B-B14F-4D97-AF65-F5344CB8AC3E}">
        <p14:creationId xmlns:p14="http://schemas.microsoft.com/office/powerpoint/2010/main" val="1113959038"/>
      </p:ext>
    </p:extLst>
  </p:cSld>
  <p:clrMapOvr>
    <a:masterClrMapping/>
  </p:clrMapOvr>
  <mc:AlternateContent xmlns:mc="http://schemas.openxmlformats.org/markup-compatibility/2006" xmlns:p14="http://schemas.microsoft.com/office/powerpoint/2010/main">
    <mc:Choice Requires="p14">
      <p:transition spd="slow" p14:dur="2000" advClick="0" advTm="38000"/>
    </mc:Choice>
    <mc:Fallback xmlns="">
      <p:transition spd="slow" advClick="0" advTm="3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88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7861E-F1C2-4FA7-B403-147759E53C90}"/>
              </a:ext>
            </a:extLst>
          </p:cNvPr>
          <p:cNvSpPr/>
          <p:nvPr/>
        </p:nvSpPr>
        <p:spPr>
          <a:xfrm>
            <a:off x="-3606" y="-14188"/>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C27F8BE-569C-44CA-98D8-B6686B195E85}"/>
              </a:ext>
            </a:extLst>
          </p:cNvPr>
          <p:cNvSpPr>
            <a:spLocks noGrp="1"/>
          </p:cNvSpPr>
          <p:nvPr>
            <p:ph type="title"/>
          </p:nvPr>
        </p:nvSpPr>
        <p:spPr>
          <a:xfrm>
            <a:off x="124945" y="8533"/>
            <a:ext cx="10515600" cy="1011585"/>
          </a:xfrm>
        </p:spPr>
        <p:txBody>
          <a:bodyPr/>
          <a:lstStyle/>
          <a:p>
            <a:r>
              <a:rPr lang="en-GB">
                <a:solidFill>
                  <a:schemeClr val="accent4">
                    <a:lumMod val="75000"/>
                  </a:schemeClr>
                </a:solidFill>
                <a:latin typeface="Arial Black"/>
              </a:rPr>
              <a:t>Initial Work Breakdown structure</a:t>
            </a:r>
            <a:endParaRPr lang="en-GB">
              <a:solidFill>
                <a:schemeClr val="accent4">
                  <a:lumMod val="75000"/>
                </a:schemeClr>
              </a:solidFill>
            </a:endParaRPr>
          </a:p>
        </p:txBody>
      </p:sp>
      <p:pic>
        <p:nvPicPr>
          <p:cNvPr id="5" name="Picture 4" descr="A picture containing text&#10;&#10;Description automatically generated">
            <a:extLst>
              <a:ext uri="{FF2B5EF4-FFF2-40B4-BE49-F238E27FC236}">
                <a16:creationId xmlns:a16="http://schemas.microsoft.com/office/drawing/2014/main" id="{AC23C6C9-DA6F-472C-89CE-A0A49614E795}"/>
              </a:ext>
            </a:extLst>
          </p:cNvPr>
          <p:cNvPicPr>
            <a:picLocks noChangeAspect="1"/>
          </p:cNvPicPr>
          <p:nvPr/>
        </p:nvPicPr>
        <p:blipFill>
          <a:blip r:embed="rId5"/>
          <a:stretch>
            <a:fillRect/>
          </a:stretch>
        </p:blipFill>
        <p:spPr>
          <a:xfrm>
            <a:off x="9922484" y="6153143"/>
            <a:ext cx="2000817" cy="514294"/>
          </a:xfrm>
          <a:prstGeom prst="rect">
            <a:avLst/>
          </a:prstGeom>
        </p:spPr>
      </p:pic>
      <p:pic>
        <p:nvPicPr>
          <p:cNvPr id="3" name="Picture 2" descr="A logo of a drone&#10;&#10;Description automatically generated">
            <a:extLst>
              <a:ext uri="{FF2B5EF4-FFF2-40B4-BE49-F238E27FC236}">
                <a16:creationId xmlns:a16="http://schemas.microsoft.com/office/drawing/2014/main" id="{8AD53DE6-272B-8177-11E5-2AEBE2C16122}"/>
              </a:ext>
            </a:extLst>
          </p:cNvPr>
          <p:cNvPicPr>
            <a:picLocks noChangeAspect="1"/>
          </p:cNvPicPr>
          <p:nvPr/>
        </p:nvPicPr>
        <p:blipFill>
          <a:blip r:embed="rId6"/>
          <a:stretch>
            <a:fillRect/>
          </a:stretch>
        </p:blipFill>
        <p:spPr>
          <a:xfrm>
            <a:off x="-3606" y="6108821"/>
            <a:ext cx="764098" cy="749976"/>
          </a:xfrm>
          <a:prstGeom prst="rect">
            <a:avLst/>
          </a:prstGeom>
        </p:spPr>
      </p:pic>
      <p:graphicFrame>
        <p:nvGraphicFramePr>
          <p:cNvPr id="12" name="Table 11">
            <a:extLst>
              <a:ext uri="{FF2B5EF4-FFF2-40B4-BE49-F238E27FC236}">
                <a16:creationId xmlns:a16="http://schemas.microsoft.com/office/drawing/2014/main" id="{91B233BE-CBA2-CF75-4F14-2DFB04C2F0EE}"/>
              </a:ext>
            </a:extLst>
          </p:cNvPr>
          <p:cNvGraphicFramePr>
            <a:graphicFrameLocks noGrp="1"/>
          </p:cNvGraphicFramePr>
          <p:nvPr>
            <p:extLst>
              <p:ext uri="{D42A27DB-BD31-4B8C-83A1-F6EECF244321}">
                <p14:modId xmlns:p14="http://schemas.microsoft.com/office/powerpoint/2010/main" val="985672876"/>
              </p:ext>
            </p:extLst>
          </p:nvPr>
        </p:nvGraphicFramePr>
        <p:xfrm>
          <a:off x="930704" y="853568"/>
          <a:ext cx="10168846" cy="5150863"/>
        </p:xfrm>
        <a:graphic>
          <a:graphicData uri="http://schemas.openxmlformats.org/drawingml/2006/table">
            <a:tbl>
              <a:tblPr/>
              <a:tblGrid>
                <a:gridCol w="433863">
                  <a:extLst>
                    <a:ext uri="{9D8B030D-6E8A-4147-A177-3AD203B41FA5}">
                      <a16:colId xmlns:a16="http://schemas.microsoft.com/office/drawing/2014/main" val="121447634"/>
                    </a:ext>
                  </a:extLst>
                </a:gridCol>
                <a:gridCol w="672063">
                  <a:extLst>
                    <a:ext uri="{9D8B030D-6E8A-4147-A177-3AD203B41FA5}">
                      <a16:colId xmlns:a16="http://schemas.microsoft.com/office/drawing/2014/main" val="3762378335"/>
                    </a:ext>
                  </a:extLst>
                </a:gridCol>
                <a:gridCol w="646541">
                  <a:extLst>
                    <a:ext uri="{9D8B030D-6E8A-4147-A177-3AD203B41FA5}">
                      <a16:colId xmlns:a16="http://schemas.microsoft.com/office/drawing/2014/main" val="694356932"/>
                    </a:ext>
                  </a:extLst>
                </a:gridCol>
                <a:gridCol w="2983163">
                  <a:extLst>
                    <a:ext uri="{9D8B030D-6E8A-4147-A177-3AD203B41FA5}">
                      <a16:colId xmlns:a16="http://schemas.microsoft.com/office/drawing/2014/main" val="3715728570"/>
                    </a:ext>
                  </a:extLst>
                </a:gridCol>
                <a:gridCol w="1054884">
                  <a:extLst>
                    <a:ext uri="{9D8B030D-6E8A-4147-A177-3AD203B41FA5}">
                      <a16:colId xmlns:a16="http://schemas.microsoft.com/office/drawing/2014/main" val="44005284"/>
                    </a:ext>
                  </a:extLst>
                </a:gridCol>
                <a:gridCol w="964141">
                  <a:extLst>
                    <a:ext uri="{9D8B030D-6E8A-4147-A177-3AD203B41FA5}">
                      <a16:colId xmlns:a16="http://schemas.microsoft.com/office/drawing/2014/main" val="3828895143"/>
                    </a:ext>
                  </a:extLst>
                </a:gridCol>
                <a:gridCol w="964141">
                  <a:extLst>
                    <a:ext uri="{9D8B030D-6E8A-4147-A177-3AD203B41FA5}">
                      <a16:colId xmlns:a16="http://schemas.microsoft.com/office/drawing/2014/main" val="1621983713"/>
                    </a:ext>
                  </a:extLst>
                </a:gridCol>
                <a:gridCol w="1225025">
                  <a:extLst>
                    <a:ext uri="{9D8B030D-6E8A-4147-A177-3AD203B41FA5}">
                      <a16:colId xmlns:a16="http://schemas.microsoft.com/office/drawing/2014/main" val="753861114"/>
                    </a:ext>
                  </a:extLst>
                </a:gridCol>
                <a:gridCol w="1225025">
                  <a:extLst>
                    <a:ext uri="{9D8B030D-6E8A-4147-A177-3AD203B41FA5}">
                      <a16:colId xmlns:a16="http://schemas.microsoft.com/office/drawing/2014/main" val="1929753063"/>
                    </a:ext>
                  </a:extLst>
                </a:gridCol>
              </a:tblGrid>
              <a:tr h="313834">
                <a:tc>
                  <a:txBody>
                    <a:bodyPr/>
                    <a:lstStyle/>
                    <a:p>
                      <a:pPr algn="ctr" fontAlgn="ctr"/>
                      <a:r>
                        <a:rPr lang="en-GB" sz="500" b="0" i="0" u="none" strike="noStrike">
                          <a:solidFill>
                            <a:srgbClr val="000000"/>
                          </a:solidFill>
                          <a:effectLst/>
                          <a:latin typeface="Aptos Display" panose="020B0004020202020204" pitchFamily="34" charset="0"/>
                        </a:rPr>
                        <a:t> ID</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type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At Risk?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Description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Assigned to</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Duration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Week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Narrow" panose="020B0004020202020204" pitchFamily="34" charset="0"/>
                        </a:rPr>
                        <a:t>Status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Narrow" panose="020B0004020202020204" pitchFamily="34" charset="0"/>
                        </a:rPr>
                        <a:t>Sign Off</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776759746"/>
                  </a:ext>
                </a:extLst>
              </a:tr>
              <a:tr h="164389">
                <a:tc>
                  <a:txBody>
                    <a:bodyPr/>
                    <a:lstStyle/>
                    <a:p>
                      <a:pPr algn="ctr" fontAlgn="ctr"/>
                      <a:r>
                        <a:rPr lang="en-GB" sz="500" b="0" i="0" u="none" strike="noStrike">
                          <a:solidFill>
                            <a:srgbClr val="000000"/>
                          </a:solidFill>
                          <a:effectLst/>
                          <a:latin typeface="Aptos Display" panose="020B0004020202020204" pitchFamily="34" charset="0"/>
                        </a:rPr>
                        <a:t>1</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Milestone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No</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1" i="0" u="none" strike="noStrike">
                          <a:solidFill>
                            <a:srgbClr val="000000"/>
                          </a:solidFill>
                          <a:effectLst/>
                          <a:latin typeface="Aptos Display" panose="020B0004020202020204" pitchFamily="34" charset="0"/>
                        </a:rPr>
                        <a:t>Conceptual Design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All</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1" i="0" u="none" strike="noStrike">
                          <a:solidFill>
                            <a:srgbClr val="000000"/>
                          </a:solidFill>
                          <a:effectLst/>
                          <a:latin typeface="Aptos Display" panose="020B0004020202020204" pitchFamily="34" charset="0"/>
                        </a:rPr>
                        <a:t>28 Days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Narrow" panose="020B0004020202020204" pitchFamily="34" charset="0"/>
                        </a:rPr>
                        <a:t>In Progress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Narrow"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310902432"/>
                  </a:ext>
                </a:extLst>
              </a:tr>
              <a:tr h="133504">
                <a:tc>
                  <a:txBody>
                    <a:bodyPr/>
                    <a:lstStyle/>
                    <a:p>
                      <a:pPr algn="ctr" fontAlgn="ctr"/>
                      <a:r>
                        <a:rPr lang="en-GB" sz="500" b="0" i="0" u="none" strike="noStrike">
                          <a:solidFill>
                            <a:srgbClr val="000000"/>
                          </a:solidFill>
                          <a:effectLst/>
                          <a:latin typeface="Aptos Display" panose="020B0004020202020204" pitchFamily="34" charset="0"/>
                        </a:rPr>
                        <a:t>1.1</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No</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ctr"/>
                      <a:r>
                        <a:rPr lang="en-GB" sz="500" b="0" i="0" u="none" strike="noStrike">
                          <a:solidFill>
                            <a:srgbClr val="000000"/>
                          </a:solidFill>
                          <a:effectLst/>
                          <a:latin typeface="Aptos Display" panose="020B0004020202020204" pitchFamily="34" charset="0"/>
                        </a:rPr>
                        <a:t>Backround research</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All</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1 Day</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S1, Week 1</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Narrow" panose="020B0004020202020204" pitchFamily="34" charset="0"/>
                        </a:rPr>
                        <a:t>In Progress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Narrow"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1309353586"/>
                  </a:ext>
                </a:extLst>
              </a:tr>
              <a:tr h="133504">
                <a:tc>
                  <a:txBody>
                    <a:bodyPr/>
                    <a:lstStyle/>
                    <a:p>
                      <a:pPr algn="ctr" fontAlgn="ctr"/>
                      <a:r>
                        <a:rPr lang="en-GB" sz="500" b="0" i="0" u="none" strike="noStrike">
                          <a:solidFill>
                            <a:srgbClr val="000000"/>
                          </a:solidFill>
                          <a:effectLst/>
                          <a:latin typeface="Aptos Display" panose="020B0004020202020204" pitchFamily="34" charset="0"/>
                        </a:rPr>
                        <a:t>1.2</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No</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ctr"/>
                      <a:r>
                        <a:rPr lang="en-GB" sz="500" b="0" i="0" u="none" strike="noStrike">
                          <a:solidFill>
                            <a:srgbClr val="000000"/>
                          </a:solidFill>
                          <a:effectLst/>
                          <a:latin typeface="Aptos Display" panose="020B0004020202020204" pitchFamily="34" charset="0"/>
                        </a:rPr>
                        <a:t>Team Role Selection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All</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1 Day</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S1, Week 1</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Narrow" panose="020B0004020202020204" pitchFamily="34" charset="0"/>
                        </a:rPr>
                        <a:t>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Narrow" panose="020B0004020202020204" pitchFamily="34" charset="0"/>
                        </a:rPr>
                        <a:t>Michael Parker</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2061006131"/>
                  </a:ext>
                </a:extLst>
              </a:tr>
              <a:tr h="133504">
                <a:tc>
                  <a:txBody>
                    <a:bodyPr/>
                    <a:lstStyle/>
                    <a:p>
                      <a:pPr algn="ctr" fontAlgn="ctr"/>
                      <a:r>
                        <a:rPr lang="en-GB" sz="500" b="0" i="0" u="none" strike="noStrike">
                          <a:solidFill>
                            <a:srgbClr val="000000"/>
                          </a:solidFill>
                          <a:effectLst/>
                          <a:latin typeface="Aptos Display" panose="020B0004020202020204" pitchFamily="34" charset="0"/>
                        </a:rPr>
                        <a:t>1.3</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No</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ctr"/>
                      <a:r>
                        <a:rPr lang="en-GB" sz="500" b="0" i="0" u="none" strike="noStrike">
                          <a:solidFill>
                            <a:srgbClr val="000000"/>
                          </a:solidFill>
                          <a:effectLst/>
                          <a:latin typeface="Aptos Display" panose="020B0004020202020204" pitchFamily="34" charset="0"/>
                        </a:rPr>
                        <a:t>Requirements Breakdown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All</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3 Days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S1, Week 2</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Narrow" panose="020B0004020202020204" pitchFamily="34" charset="0"/>
                        </a:rPr>
                        <a:t>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Narrow" panose="020B0004020202020204" pitchFamily="34" charset="0"/>
                        </a:rPr>
                        <a:t>Michael Parker</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19895766"/>
                  </a:ext>
                </a:extLst>
              </a:tr>
              <a:tr h="133504">
                <a:tc>
                  <a:txBody>
                    <a:bodyPr/>
                    <a:lstStyle/>
                    <a:p>
                      <a:pPr algn="ctr" fontAlgn="ctr"/>
                      <a:r>
                        <a:rPr lang="en-GB" sz="500" b="0" i="0" u="none" strike="noStrike">
                          <a:solidFill>
                            <a:srgbClr val="000000"/>
                          </a:solidFill>
                          <a:effectLst/>
                          <a:latin typeface="Aptos Display" panose="020B0004020202020204" pitchFamily="34" charset="0"/>
                        </a:rPr>
                        <a:t>1.4</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No</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ctr"/>
                      <a:r>
                        <a:rPr lang="en-GB" sz="500" b="0" i="0" u="none" strike="noStrike">
                          <a:solidFill>
                            <a:srgbClr val="000000"/>
                          </a:solidFill>
                          <a:effectLst/>
                          <a:latin typeface="Aptos Display" panose="020B0004020202020204" pitchFamily="34" charset="0"/>
                        </a:rPr>
                        <a:t>Platform Selection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All</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1 Day</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S1, Week 2</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Narrow" panose="020B0004020202020204" pitchFamily="34" charset="0"/>
                        </a:rPr>
                        <a:t>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Narrow" panose="020B0004020202020204" pitchFamily="34" charset="0"/>
                        </a:rPr>
                        <a:t>Michael Parker</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1220839260"/>
                  </a:ext>
                </a:extLst>
              </a:tr>
              <a:tr h="133504">
                <a:tc>
                  <a:txBody>
                    <a:bodyPr/>
                    <a:lstStyle/>
                    <a:p>
                      <a:pPr algn="ctr" fontAlgn="ctr"/>
                      <a:r>
                        <a:rPr lang="en-GB" sz="500" b="0" i="0" u="none" strike="noStrike">
                          <a:solidFill>
                            <a:srgbClr val="000000"/>
                          </a:solidFill>
                          <a:effectLst/>
                          <a:latin typeface="Aptos Display" panose="020B0004020202020204" pitchFamily="34" charset="0"/>
                        </a:rPr>
                        <a:t>1.5</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Yes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a:txBody>
                    <a:bodyPr/>
                    <a:lstStyle/>
                    <a:p>
                      <a:pPr algn="l" fontAlgn="ctr"/>
                      <a:r>
                        <a:rPr lang="en-GB" sz="500" b="0" i="0" u="none" strike="noStrike">
                          <a:solidFill>
                            <a:srgbClr val="000000"/>
                          </a:solidFill>
                          <a:effectLst/>
                          <a:latin typeface="Aptos Display" panose="020B0004020202020204" pitchFamily="34" charset="0"/>
                        </a:rPr>
                        <a:t>Avionic selection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Louis Allpress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5 Days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S1, Week 2</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Narrow" panose="020B0004020202020204" pitchFamily="34" charset="0"/>
                        </a:rPr>
                        <a:t>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Narrow" panose="020B0004020202020204" pitchFamily="34" charset="0"/>
                        </a:rPr>
                        <a:t>Michael Parker</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3687571968"/>
                  </a:ext>
                </a:extLst>
              </a:tr>
              <a:tr h="133504">
                <a:tc>
                  <a:txBody>
                    <a:bodyPr/>
                    <a:lstStyle/>
                    <a:p>
                      <a:pPr algn="ctr" fontAlgn="ctr"/>
                      <a:r>
                        <a:rPr lang="en-GB" sz="500" b="0" i="0" u="none" strike="noStrike">
                          <a:solidFill>
                            <a:srgbClr val="000000"/>
                          </a:solidFill>
                          <a:effectLst/>
                          <a:latin typeface="Aptos Display" panose="020B0004020202020204" pitchFamily="34" charset="0"/>
                        </a:rPr>
                        <a:t>1.6</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No</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ctr"/>
                      <a:r>
                        <a:rPr lang="en-GB" sz="500" b="0" i="0" u="none" strike="noStrike">
                          <a:solidFill>
                            <a:srgbClr val="000000"/>
                          </a:solidFill>
                          <a:effectLst/>
                          <a:latin typeface="Aptos Display" panose="020B0004020202020204" pitchFamily="34" charset="0"/>
                        </a:rPr>
                        <a:t>Airframe CAD Concept formulation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Taylor Keenan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9 Days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S1, Week 3</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Narrow" panose="020B0004020202020204" pitchFamily="34" charset="0"/>
                        </a:rPr>
                        <a:t>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Narrow" panose="020B0004020202020204" pitchFamily="34" charset="0"/>
                        </a:rPr>
                        <a:t>Michael Parker</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3624215050"/>
                  </a:ext>
                </a:extLst>
              </a:tr>
              <a:tr h="133504">
                <a:tc>
                  <a:txBody>
                    <a:bodyPr/>
                    <a:lstStyle/>
                    <a:p>
                      <a:pPr algn="ctr" fontAlgn="ctr"/>
                      <a:r>
                        <a:rPr lang="en-GB" sz="500" b="0" i="0" u="none" strike="noStrike">
                          <a:solidFill>
                            <a:srgbClr val="000000"/>
                          </a:solidFill>
                          <a:effectLst/>
                          <a:latin typeface="Aptos Display" panose="020B0004020202020204" pitchFamily="34" charset="0"/>
                        </a:rPr>
                        <a:t>1.7</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No</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ctr"/>
                      <a:r>
                        <a:rPr lang="en-GB" sz="500" b="0" i="0" u="none" strike="noStrike">
                          <a:solidFill>
                            <a:srgbClr val="000000"/>
                          </a:solidFill>
                          <a:effectLst/>
                          <a:latin typeface="Aptos Display" panose="020B0004020202020204" pitchFamily="34" charset="0"/>
                        </a:rPr>
                        <a:t>Gimbal CAD Conceptual Design Formulation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Thomas Jakeman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9 Days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S1, Week 3</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Narrow" panose="020B0004020202020204" pitchFamily="34" charset="0"/>
                        </a:rPr>
                        <a:t>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Narrow" panose="020B0004020202020204" pitchFamily="34" charset="0"/>
                        </a:rPr>
                        <a:t>Michael Parker</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4004238959"/>
                  </a:ext>
                </a:extLst>
              </a:tr>
              <a:tr h="133504">
                <a:tc>
                  <a:txBody>
                    <a:bodyPr/>
                    <a:lstStyle/>
                    <a:p>
                      <a:pPr algn="ctr" fontAlgn="ctr"/>
                      <a:r>
                        <a:rPr lang="en-GB" sz="500" b="0" i="0" u="none" strike="noStrike">
                          <a:solidFill>
                            <a:srgbClr val="000000"/>
                          </a:solidFill>
                          <a:effectLst/>
                          <a:latin typeface="Aptos Display" panose="020B0004020202020204" pitchFamily="34" charset="0"/>
                        </a:rPr>
                        <a:t>1.8</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No</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ctr"/>
                      <a:r>
                        <a:rPr lang="en-GB" sz="500" b="0" i="0" u="none" strike="noStrike">
                          <a:solidFill>
                            <a:srgbClr val="000000"/>
                          </a:solidFill>
                          <a:effectLst/>
                          <a:latin typeface="Aptos Display" panose="020B0004020202020204" pitchFamily="34" charset="0"/>
                        </a:rPr>
                        <a:t>Materials research</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Sebastien C-B</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2 Days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S1, Week 3</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Narrow" panose="020B0004020202020204" pitchFamily="34" charset="0"/>
                        </a:rPr>
                        <a:t>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Narrow" panose="020B0004020202020204" pitchFamily="34" charset="0"/>
                        </a:rPr>
                        <a:t>Michael Parker</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4175477333"/>
                  </a:ext>
                </a:extLst>
              </a:tr>
              <a:tr h="133504">
                <a:tc>
                  <a:txBody>
                    <a:bodyPr/>
                    <a:lstStyle/>
                    <a:p>
                      <a:pPr algn="ctr" fontAlgn="ctr"/>
                      <a:r>
                        <a:rPr lang="en-GB" sz="500" b="0" i="0" u="none" strike="noStrike">
                          <a:solidFill>
                            <a:srgbClr val="000000"/>
                          </a:solidFill>
                          <a:effectLst/>
                          <a:latin typeface="Aptos Display" panose="020B0004020202020204" pitchFamily="34" charset="0"/>
                        </a:rPr>
                        <a:t>1.9</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No</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ctr"/>
                      <a:r>
                        <a:rPr lang="en-GB" sz="500" b="0" i="0" u="none" strike="noStrike">
                          <a:solidFill>
                            <a:srgbClr val="000000"/>
                          </a:solidFill>
                          <a:effectLst/>
                          <a:latin typeface="Aptos Display" panose="020B0004020202020204" pitchFamily="34" charset="0"/>
                        </a:rPr>
                        <a:t>Material Selection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Taylor Keenan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&lt;1 Day</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S1, Week 3</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Narrow" panose="020B0004020202020204" pitchFamily="34" charset="0"/>
                        </a:rPr>
                        <a:t>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Narrow" panose="020B0004020202020204" pitchFamily="34" charset="0"/>
                        </a:rPr>
                        <a:t>Michael Parker</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109925983"/>
                  </a:ext>
                </a:extLst>
              </a:tr>
              <a:tr h="133504">
                <a:tc>
                  <a:txBody>
                    <a:bodyPr/>
                    <a:lstStyle/>
                    <a:p>
                      <a:pPr algn="ctr" fontAlgn="ctr"/>
                      <a:r>
                        <a:rPr lang="en-GB" sz="500" b="0" i="0" u="none" strike="noStrike">
                          <a:solidFill>
                            <a:srgbClr val="000000"/>
                          </a:solidFill>
                          <a:effectLst/>
                          <a:latin typeface="Aptos Display" panose="020B0004020202020204" pitchFamily="34" charset="0"/>
                        </a:rPr>
                        <a:t>1.1</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No</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ctr"/>
                      <a:r>
                        <a:rPr lang="en-GB" sz="500" b="0" i="0" u="none" strike="noStrike">
                          <a:solidFill>
                            <a:srgbClr val="000000"/>
                          </a:solidFill>
                          <a:effectLst/>
                          <a:latin typeface="Aptos Display" panose="020B0004020202020204" pitchFamily="34" charset="0"/>
                        </a:rPr>
                        <a:t>Initial Finite element Analysis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Sebastien C-B</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2 Days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S1, Week 3</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Narrow" panose="020B0004020202020204" pitchFamily="34" charset="0"/>
                        </a:rPr>
                        <a:t>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Narrow" panose="020B0004020202020204" pitchFamily="34" charset="0"/>
                        </a:rPr>
                        <a:t>Michael Parker</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1652621860"/>
                  </a:ext>
                </a:extLst>
              </a:tr>
              <a:tr h="133504">
                <a:tc>
                  <a:txBody>
                    <a:bodyPr/>
                    <a:lstStyle/>
                    <a:p>
                      <a:pPr algn="ctr" fontAlgn="ctr"/>
                      <a:r>
                        <a:rPr lang="en-GB" sz="500" b="0" i="0" u="none" strike="noStrike">
                          <a:solidFill>
                            <a:srgbClr val="000000"/>
                          </a:solidFill>
                          <a:effectLst/>
                          <a:latin typeface="Aptos Display" panose="020B0004020202020204" pitchFamily="34" charset="0"/>
                        </a:rPr>
                        <a:t>1.11</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No</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ctr"/>
                      <a:r>
                        <a:rPr lang="en-GB" sz="500" b="0" i="0" u="none" strike="noStrike">
                          <a:solidFill>
                            <a:srgbClr val="000000"/>
                          </a:solidFill>
                          <a:effectLst/>
                          <a:latin typeface="Aptos Display" panose="020B0004020202020204" pitchFamily="34" charset="0"/>
                        </a:rPr>
                        <a:t>Initial Momentum Theory</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Chaz Love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4 Days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S1, Week 3</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Narrow" panose="020B0004020202020204" pitchFamily="34" charset="0"/>
                        </a:rPr>
                        <a:t>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Narrow" panose="020B0004020202020204" pitchFamily="34" charset="0"/>
                        </a:rPr>
                        <a:t>Michael Parker</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4212083207"/>
                  </a:ext>
                </a:extLst>
              </a:tr>
              <a:tr h="133504">
                <a:tc>
                  <a:txBody>
                    <a:bodyPr/>
                    <a:lstStyle/>
                    <a:p>
                      <a:pPr algn="ctr" fontAlgn="ctr"/>
                      <a:r>
                        <a:rPr lang="en-GB" sz="500" b="0" i="0" u="none" strike="noStrike">
                          <a:solidFill>
                            <a:srgbClr val="000000"/>
                          </a:solidFill>
                          <a:effectLst/>
                          <a:latin typeface="Aptos Display" panose="020B0004020202020204" pitchFamily="34" charset="0"/>
                        </a:rPr>
                        <a:t>1.12</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Yes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a:txBody>
                    <a:bodyPr/>
                    <a:lstStyle/>
                    <a:p>
                      <a:pPr algn="l" fontAlgn="ctr"/>
                      <a:r>
                        <a:rPr lang="en-GB" sz="500" b="0" i="0" u="none" strike="noStrike">
                          <a:solidFill>
                            <a:srgbClr val="000000"/>
                          </a:solidFill>
                          <a:effectLst/>
                          <a:latin typeface="Aptos Display" panose="020B0004020202020204" pitchFamily="34" charset="0"/>
                        </a:rPr>
                        <a:t>Budget set</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Michael Parker</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1 Day</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S1, Week 3</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Narrow" panose="020B0004020202020204" pitchFamily="34" charset="0"/>
                        </a:rPr>
                        <a:t>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Narrow" panose="020B0004020202020204" pitchFamily="34" charset="0"/>
                        </a:rPr>
                        <a:t>Michael Parker</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4039115289"/>
                  </a:ext>
                </a:extLst>
              </a:tr>
              <a:tr h="133504">
                <a:tc>
                  <a:txBody>
                    <a:bodyPr/>
                    <a:lstStyle/>
                    <a:p>
                      <a:pPr algn="ctr" fontAlgn="ctr"/>
                      <a:r>
                        <a:rPr lang="en-GB" sz="500" b="0" i="0" u="none" strike="noStrike">
                          <a:solidFill>
                            <a:srgbClr val="000000"/>
                          </a:solidFill>
                          <a:effectLst/>
                          <a:latin typeface="Aptos Display" panose="020B0004020202020204" pitchFamily="34" charset="0"/>
                        </a:rPr>
                        <a:t>1.13</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No</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IPP Presentation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All</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12 Days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S1, Week 4</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incomplete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GB" sz="500" b="0" i="0" u="none" strike="noStrike">
                          <a:solidFill>
                            <a:srgbClr val="000000"/>
                          </a:solidFill>
                          <a:effectLst/>
                          <a:latin typeface="Aptos Narrow"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403736083"/>
                  </a:ext>
                </a:extLst>
              </a:tr>
              <a:tr h="133504">
                <a:tc>
                  <a:txBody>
                    <a:bodyPr/>
                    <a:lstStyle/>
                    <a:p>
                      <a:pPr algn="ctr" fontAlgn="ctr"/>
                      <a:r>
                        <a:rPr lang="en-GB" sz="500" b="0" i="0" u="none" strike="noStrike">
                          <a:solidFill>
                            <a:srgbClr val="000000"/>
                          </a:solidFill>
                          <a:effectLst/>
                          <a:latin typeface="Aptos Display" panose="020B0004020202020204" pitchFamily="34" charset="0"/>
                        </a:rPr>
                        <a:t>1.14</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Milestone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No</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IPP Gate Review</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All</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NA</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S1, Week 4</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incomplete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GB" sz="500" b="0" i="0" u="none" strike="noStrike">
                          <a:solidFill>
                            <a:srgbClr val="000000"/>
                          </a:solidFill>
                          <a:effectLst/>
                          <a:latin typeface="Aptos Narrow"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11562170"/>
                  </a:ext>
                </a:extLst>
              </a:tr>
              <a:tr h="133504">
                <a:tc>
                  <a:txBody>
                    <a:bodyPr/>
                    <a:lstStyle/>
                    <a:p>
                      <a:pPr algn="ctr" fontAlgn="ctr"/>
                      <a:r>
                        <a:rPr lang="en-GB" sz="500" b="0" i="0" u="none" strike="noStrike">
                          <a:solidFill>
                            <a:srgbClr val="000000"/>
                          </a:solidFill>
                          <a:effectLst/>
                          <a:latin typeface="Aptos Display" panose="020B0004020202020204" pitchFamily="34" charset="0"/>
                        </a:rPr>
                        <a:t>1.15</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No</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IPP Report</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All</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7 Days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S1, Week 5</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incomplete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GB" sz="500" b="0" i="0" u="none" strike="noStrike">
                          <a:solidFill>
                            <a:srgbClr val="000000"/>
                          </a:solidFill>
                          <a:effectLst/>
                          <a:latin typeface="Aptos Narrow"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490297918"/>
                  </a:ext>
                </a:extLst>
              </a:tr>
              <a:tr h="133504">
                <a:tc>
                  <a:txBody>
                    <a:bodyPr/>
                    <a:lstStyle/>
                    <a:p>
                      <a:pPr algn="ctr" fontAlgn="ctr"/>
                      <a:r>
                        <a:rPr lang="en-GB" sz="500" b="0" i="0" u="none" strike="noStrike">
                          <a:solidFill>
                            <a:srgbClr val="000000"/>
                          </a:solidFill>
                          <a:effectLst/>
                          <a:latin typeface="Aptos Display" panose="020B0004020202020204" pitchFamily="34" charset="0"/>
                        </a:rPr>
                        <a:t>2</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Milestone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No</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1" i="0" u="none" strike="noStrike">
                          <a:solidFill>
                            <a:srgbClr val="000000"/>
                          </a:solidFill>
                          <a:effectLst/>
                          <a:latin typeface="Aptos Display" panose="020B0004020202020204" pitchFamily="34" charset="0"/>
                        </a:rPr>
                        <a:t>Preliminary Design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All</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1" i="0" u="none" strike="noStrike">
                          <a:solidFill>
                            <a:srgbClr val="000000"/>
                          </a:solidFill>
                          <a:effectLst/>
                          <a:latin typeface="Aptos Display" panose="020B0004020202020204" pitchFamily="34" charset="0"/>
                        </a:rPr>
                        <a:t>22 Days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1" i="0" u="none" strike="noStrike">
                          <a:solidFill>
                            <a:srgbClr val="000000"/>
                          </a:solidFill>
                          <a:effectLst/>
                          <a:latin typeface="Aptos Display"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incomplete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GB" sz="500" b="0" i="0" u="none" strike="noStrike">
                          <a:solidFill>
                            <a:srgbClr val="000000"/>
                          </a:solidFill>
                          <a:effectLst/>
                          <a:latin typeface="Aptos Narrow"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319429710"/>
                  </a:ext>
                </a:extLst>
              </a:tr>
              <a:tr h="133504">
                <a:tc>
                  <a:txBody>
                    <a:bodyPr/>
                    <a:lstStyle/>
                    <a:p>
                      <a:pPr algn="ctr" fontAlgn="ctr"/>
                      <a:r>
                        <a:rPr lang="en-GB" sz="500" b="0" i="0" u="none" strike="noStrike">
                          <a:solidFill>
                            <a:srgbClr val="000000"/>
                          </a:solidFill>
                          <a:effectLst/>
                          <a:latin typeface="Aptos Display" panose="020B0004020202020204" pitchFamily="34" charset="0"/>
                        </a:rPr>
                        <a:t>2.1</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Yes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a:txBody>
                    <a:bodyPr/>
                    <a:lstStyle/>
                    <a:p>
                      <a:pPr algn="l" fontAlgn="ctr"/>
                      <a:r>
                        <a:rPr lang="en-GB" sz="500" b="0" i="0" u="none" strike="noStrike">
                          <a:solidFill>
                            <a:srgbClr val="000000"/>
                          </a:solidFill>
                          <a:effectLst/>
                          <a:latin typeface="Aptos Display" panose="020B0004020202020204" pitchFamily="34" charset="0"/>
                        </a:rPr>
                        <a:t>First Propellar Thrust Test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Louis Allpress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&lt;1 Day</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S1, Week 4</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incomplete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ctr"/>
                      <a:r>
                        <a:rPr lang="en-GB" sz="500" b="0" i="0" u="none" strike="noStrike">
                          <a:solidFill>
                            <a:srgbClr val="000000"/>
                          </a:solidFill>
                          <a:effectLst/>
                          <a:latin typeface="Aptos Narrow"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1593035280"/>
                  </a:ext>
                </a:extLst>
              </a:tr>
              <a:tr h="133504">
                <a:tc>
                  <a:txBody>
                    <a:bodyPr/>
                    <a:lstStyle/>
                    <a:p>
                      <a:pPr algn="ctr" fontAlgn="ctr"/>
                      <a:r>
                        <a:rPr lang="en-GB" sz="500" b="0" i="0" u="none" strike="noStrike">
                          <a:solidFill>
                            <a:srgbClr val="000000"/>
                          </a:solidFill>
                          <a:effectLst/>
                          <a:latin typeface="Aptos Display" panose="020B0004020202020204" pitchFamily="34" charset="0"/>
                        </a:rPr>
                        <a:t>2.2</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Yes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a:txBody>
                    <a:bodyPr/>
                    <a:lstStyle/>
                    <a:p>
                      <a:pPr algn="l" fontAlgn="ctr"/>
                      <a:r>
                        <a:rPr lang="en-GB" sz="500" b="0" i="0" u="none" strike="noStrike">
                          <a:solidFill>
                            <a:srgbClr val="000000"/>
                          </a:solidFill>
                          <a:effectLst/>
                          <a:latin typeface="Aptos Display" panose="020B0004020202020204" pitchFamily="34" charset="0"/>
                        </a:rPr>
                        <a:t>Part order form sent out</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Sebastien C-B</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1 Day</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S1, Week 6</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incomplete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ctr"/>
                      <a:r>
                        <a:rPr lang="en-GB" sz="500" b="0" i="0" u="none" strike="noStrike">
                          <a:solidFill>
                            <a:srgbClr val="000000"/>
                          </a:solidFill>
                          <a:effectLst/>
                          <a:latin typeface="Aptos Narrow"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2497696806"/>
                  </a:ext>
                </a:extLst>
              </a:tr>
              <a:tr h="133504">
                <a:tc>
                  <a:txBody>
                    <a:bodyPr/>
                    <a:lstStyle/>
                    <a:p>
                      <a:pPr algn="ctr" fontAlgn="ctr"/>
                      <a:r>
                        <a:rPr lang="en-GB" sz="500" b="0" i="0" u="none" strike="noStrike">
                          <a:solidFill>
                            <a:srgbClr val="000000"/>
                          </a:solidFill>
                          <a:effectLst/>
                          <a:latin typeface="Aptos Display" panose="020B0004020202020204" pitchFamily="34" charset="0"/>
                        </a:rPr>
                        <a:t>2.3</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Yes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a:txBody>
                    <a:bodyPr/>
                    <a:lstStyle/>
                    <a:p>
                      <a:pPr algn="l" fontAlgn="ctr"/>
                      <a:r>
                        <a:rPr lang="en-GB" sz="500" b="0" i="0" u="none" strike="noStrike">
                          <a:solidFill>
                            <a:srgbClr val="000000"/>
                          </a:solidFill>
                          <a:effectLst/>
                          <a:latin typeface="Aptos Display" panose="020B0004020202020204" pitchFamily="34" charset="0"/>
                        </a:rPr>
                        <a:t>Motor Arm Deflection Test</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Taylor Keenan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&lt;1 Day</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S1, Week 9</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incomplete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ctr"/>
                      <a:r>
                        <a:rPr lang="en-GB" sz="500" b="0" i="0" u="none" strike="noStrike">
                          <a:solidFill>
                            <a:srgbClr val="000000"/>
                          </a:solidFill>
                          <a:effectLst/>
                          <a:latin typeface="Aptos Narrow"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4000031939"/>
                  </a:ext>
                </a:extLst>
              </a:tr>
              <a:tr h="133504">
                <a:tc>
                  <a:txBody>
                    <a:bodyPr/>
                    <a:lstStyle/>
                    <a:p>
                      <a:pPr algn="ctr" fontAlgn="ctr"/>
                      <a:r>
                        <a:rPr lang="en-GB" sz="500" b="0" i="0" u="none" strike="noStrike">
                          <a:solidFill>
                            <a:srgbClr val="000000"/>
                          </a:solidFill>
                          <a:effectLst/>
                          <a:latin typeface="Aptos Display" panose="020B0004020202020204" pitchFamily="34" charset="0"/>
                        </a:rPr>
                        <a:t>3</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Milestone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No</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1" i="0" u="none" strike="noStrike">
                          <a:solidFill>
                            <a:srgbClr val="000000"/>
                          </a:solidFill>
                          <a:effectLst/>
                          <a:latin typeface="Aptos Display" panose="020B0004020202020204" pitchFamily="34" charset="0"/>
                        </a:rPr>
                        <a:t>Detail Design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All</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1" i="0" u="none" strike="noStrike">
                          <a:solidFill>
                            <a:srgbClr val="000000"/>
                          </a:solidFill>
                          <a:effectLst/>
                          <a:latin typeface="Aptos Display" panose="020B0004020202020204" pitchFamily="34" charset="0"/>
                        </a:rPr>
                        <a:t>27 Days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1" i="0" u="none" strike="noStrike">
                          <a:solidFill>
                            <a:srgbClr val="000000"/>
                          </a:solidFill>
                          <a:effectLst/>
                          <a:latin typeface="Aptos Display"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incomplete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GB" sz="500" b="0" i="0" u="none" strike="noStrike">
                          <a:solidFill>
                            <a:srgbClr val="000000"/>
                          </a:solidFill>
                          <a:effectLst/>
                          <a:latin typeface="Aptos Narrow"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331519939"/>
                  </a:ext>
                </a:extLst>
              </a:tr>
              <a:tr h="133504">
                <a:tc>
                  <a:txBody>
                    <a:bodyPr/>
                    <a:lstStyle/>
                    <a:p>
                      <a:pPr algn="ctr" fontAlgn="ctr"/>
                      <a:r>
                        <a:rPr lang="en-GB" sz="500" b="0" i="0" u="none" strike="noStrike">
                          <a:solidFill>
                            <a:srgbClr val="000000"/>
                          </a:solidFill>
                          <a:effectLst/>
                          <a:latin typeface="Aptos Display" panose="020B0004020202020204" pitchFamily="34" charset="0"/>
                        </a:rPr>
                        <a:t>3.1</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No</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ctr"/>
                      <a:r>
                        <a:rPr lang="en-GB" sz="500" b="0" i="0" u="none" strike="noStrike">
                          <a:solidFill>
                            <a:srgbClr val="000000"/>
                          </a:solidFill>
                          <a:effectLst/>
                          <a:latin typeface="Aptos Display" panose="020B0004020202020204" pitchFamily="34" charset="0"/>
                        </a:rPr>
                        <a:t>Sony a5000 camera  Inspection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Michael Parker</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&lt;1 Day</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S1, Week 10</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incomplete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ctr"/>
                      <a:r>
                        <a:rPr lang="en-GB" sz="500" b="0" i="0" u="none" strike="noStrike">
                          <a:solidFill>
                            <a:srgbClr val="000000"/>
                          </a:solidFill>
                          <a:effectLst/>
                          <a:latin typeface="Aptos Narrow"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828236373"/>
                  </a:ext>
                </a:extLst>
              </a:tr>
              <a:tr h="133504">
                <a:tc>
                  <a:txBody>
                    <a:bodyPr/>
                    <a:lstStyle/>
                    <a:p>
                      <a:pPr algn="ctr" fontAlgn="ctr"/>
                      <a:r>
                        <a:rPr lang="en-GB" sz="500" b="0" i="0" u="none" strike="noStrike">
                          <a:solidFill>
                            <a:srgbClr val="000000"/>
                          </a:solidFill>
                          <a:effectLst/>
                          <a:latin typeface="Aptos Display" panose="020B0004020202020204" pitchFamily="34" charset="0"/>
                        </a:rPr>
                        <a:t>3.2</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No</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FDR Presentation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All</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35 Days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S1, Week 11</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incomplete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GB" sz="500" b="0" i="0" u="none" strike="noStrike">
                          <a:solidFill>
                            <a:srgbClr val="000000"/>
                          </a:solidFill>
                          <a:effectLst/>
                          <a:latin typeface="Aptos Narrow"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961156099"/>
                  </a:ext>
                </a:extLst>
              </a:tr>
              <a:tr h="133504">
                <a:tc>
                  <a:txBody>
                    <a:bodyPr/>
                    <a:lstStyle/>
                    <a:p>
                      <a:pPr algn="ctr" fontAlgn="ctr"/>
                      <a:r>
                        <a:rPr lang="en-GB" sz="500" b="0" i="0" u="none" strike="noStrike">
                          <a:solidFill>
                            <a:srgbClr val="000000"/>
                          </a:solidFill>
                          <a:effectLst/>
                          <a:latin typeface="Aptos Display" panose="020B0004020202020204" pitchFamily="34" charset="0"/>
                        </a:rPr>
                        <a:t>3.3</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Milestone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No</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FDR Gate Review</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All</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NA</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S1, Week 11</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incomplete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GB" sz="500" b="0" i="0" u="none" strike="noStrike">
                          <a:solidFill>
                            <a:srgbClr val="000000"/>
                          </a:solidFill>
                          <a:effectLst/>
                          <a:latin typeface="Aptos Narrow"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678599644"/>
                  </a:ext>
                </a:extLst>
              </a:tr>
              <a:tr h="133504">
                <a:tc>
                  <a:txBody>
                    <a:bodyPr/>
                    <a:lstStyle/>
                    <a:p>
                      <a:pPr algn="ctr" fontAlgn="ctr"/>
                      <a:r>
                        <a:rPr lang="en-GB" sz="500" b="0" i="0" u="none" strike="noStrike">
                          <a:solidFill>
                            <a:srgbClr val="000000"/>
                          </a:solidFill>
                          <a:effectLst/>
                          <a:latin typeface="Aptos Display" panose="020B0004020202020204" pitchFamily="34" charset="0"/>
                        </a:rPr>
                        <a:t>3.4</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No</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FDR Report</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All</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7 Days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S1, Week 12</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incomplete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GB" sz="500" b="0" i="0" u="none" strike="noStrike">
                          <a:solidFill>
                            <a:srgbClr val="000000"/>
                          </a:solidFill>
                          <a:effectLst/>
                          <a:latin typeface="Aptos Narrow"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948354753"/>
                  </a:ext>
                </a:extLst>
              </a:tr>
              <a:tr h="133504">
                <a:tc>
                  <a:txBody>
                    <a:bodyPr/>
                    <a:lstStyle/>
                    <a:p>
                      <a:pPr algn="ctr" fontAlgn="ctr"/>
                      <a:r>
                        <a:rPr lang="en-GB" sz="500" b="0" i="0" u="none" strike="noStrike">
                          <a:solidFill>
                            <a:srgbClr val="000000"/>
                          </a:solidFill>
                          <a:effectLst/>
                          <a:latin typeface="Aptos Display" panose="020B0004020202020204" pitchFamily="34" charset="0"/>
                        </a:rPr>
                        <a:t>4</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Milestone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Yes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a:txBody>
                    <a:bodyPr/>
                    <a:lstStyle/>
                    <a:p>
                      <a:pPr algn="ctr" fontAlgn="ctr"/>
                      <a:r>
                        <a:rPr lang="en-GB" sz="500" b="1" i="0" u="none" strike="noStrike">
                          <a:solidFill>
                            <a:srgbClr val="000000"/>
                          </a:solidFill>
                          <a:effectLst/>
                          <a:latin typeface="Aptos Display" panose="020B0004020202020204" pitchFamily="34" charset="0"/>
                        </a:rPr>
                        <a:t>Production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All</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1" i="0" u="none" strike="noStrike">
                          <a:solidFill>
                            <a:srgbClr val="000000"/>
                          </a:solidFill>
                          <a:effectLst/>
                          <a:latin typeface="Aptos Display" panose="020B0004020202020204" pitchFamily="34" charset="0"/>
                        </a:rPr>
                        <a:t>56 Days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incomplete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GB" sz="500" b="0" i="0" u="none" strike="noStrike">
                          <a:solidFill>
                            <a:srgbClr val="000000"/>
                          </a:solidFill>
                          <a:effectLst/>
                          <a:latin typeface="Aptos Narrow"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1506307"/>
                  </a:ext>
                </a:extLst>
              </a:tr>
              <a:tr h="133504">
                <a:tc>
                  <a:txBody>
                    <a:bodyPr/>
                    <a:lstStyle/>
                    <a:p>
                      <a:pPr algn="ctr" fontAlgn="ctr"/>
                      <a:r>
                        <a:rPr lang="en-GB" sz="500" b="0" i="0" u="none" strike="noStrike">
                          <a:solidFill>
                            <a:srgbClr val="000000"/>
                          </a:solidFill>
                          <a:effectLst/>
                          <a:latin typeface="Aptos Display" panose="020B0004020202020204" pitchFamily="34" charset="0"/>
                        </a:rPr>
                        <a:t>4.1</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Yes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a:txBody>
                    <a:bodyPr/>
                    <a:lstStyle/>
                    <a:p>
                      <a:pPr algn="l" fontAlgn="ctr"/>
                      <a:r>
                        <a:rPr lang="en-GB" sz="500" b="0" i="0" u="none" strike="noStrike">
                          <a:solidFill>
                            <a:srgbClr val="000000"/>
                          </a:solidFill>
                          <a:effectLst/>
                          <a:latin typeface="Aptos Display" panose="020B0004020202020204" pitchFamily="34" charset="0"/>
                        </a:rPr>
                        <a:t>PID Control Tune Test</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Louis Allpress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&lt;1 Day</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S2, Week 3</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incomplete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ctr"/>
                      <a:r>
                        <a:rPr lang="en-GB" sz="500" b="0" i="0" u="none" strike="noStrike">
                          <a:solidFill>
                            <a:srgbClr val="000000"/>
                          </a:solidFill>
                          <a:effectLst/>
                          <a:latin typeface="Aptos Narrow"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1000833449"/>
                  </a:ext>
                </a:extLst>
              </a:tr>
              <a:tr h="133504">
                <a:tc>
                  <a:txBody>
                    <a:bodyPr/>
                    <a:lstStyle/>
                    <a:p>
                      <a:pPr algn="ctr" fontAlgn="ctr"/>
                      <a:r>
                        <a:rPr lang="en-GB" sz="500" b="0" i="0" u="none" strike="noStrike">
                          <a:solidFill>
                            <a:srgbClr val="000000"/>
                          </a:solidFill>
                          <a:effectLst/>
                          <a:latin typeface="Aptos Display" panose="020B0004020202020204" pitchFamily="34" charset="0"/>
                        </a:rPr>
                        <a:t>4.2</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No</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ctr"/>
                      <a:r>
                        <a:rPr lang="en-GB" sz="500" b="0" i="0" u="none" strike="noStrike">
                          <a:solidFill>
                            <a:srgbClr val="000000"/>
                          </a:solidFill>
                          <a:effectLst/>
                          <a:latin typeface="Aptos Display" panose="020B0004020202020204" pitchFamily="34" charset="0"/>
                        </a:rPr>
                        <a:t>Ardupilot flight plan inspection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Michael Parker</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&lt;1 Day</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S2, Week 6</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incomplete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ctr"/>
                      <a:r>
                        <a:rPr lang="en-GB" sz="500" b="0" i="0" u="none" strike="noStrike">
                          <a:solidFill>
                            <a:srgbClr val="000000"/>
                          </a:solidFill>
                          <a:effectLst/>
                          <a:latin typeface="Aptos Narrow"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154497293"/>
                  </a:ext>
                </a:extLst>
              </a:tr>
              <a:tr h="133504">
                <a:tc>
                  <a:txBody>
                    <a:bodyPr/>
                    <a:lstStyle/>
                    <a:p>
                      <a:pPr algn="ctr" fontAlgn="ctr"/>
                      <a:r>
                        <a:rPr lang="en-GB" sz="500" b="0" i="0" u="none" strike="noStrike">
                          <a:solidFill>
                            <a:srgbClr val="000000"/>
                          </a:solidFill>
                          <a:effectLst/>
                          <a:latin typeface="Aptos Display" panose="020B0004020202020204" pitchFamily="34" charset="0"/>
                        </a:rPr>
                        <a:t>4.3</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Narrow" panose="020B0004020202020204" pitchFamily="34" charset="0"/>
                        </a:rPr>
                        <a:t>Yes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a:txBody>
                    <a:bodyPr/>
                    <a:lstStyle/>
                    <a:p>
                      <a:pPr algn="l" fontAlgn="ctr"/>
                      <a:r>
                        <a:rPr lang="en-GB" sz="500" b="0" i="0" u="none" strike="noStrike">
                          <a:solidFill>
                            <a:srgbClr val="000000"/>
                          </a:solidFill>
                          <a:effectLst/>
                          <a:latin typeface="Aptos Display" panose="020B0004020202020204" pitchFamily="34" charset="0"/>
                        </a:rPr>
                        <a:t>Platform GSD Test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Thomas Jakeman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2 Days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S2, Week 7</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incomplete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ctr"/>
                      <a:r>
                        <a:rPr lang="en-GB" sz="500" b="0" i="0" u="none" strike="noStrike">
                          <a:solidFill>
                            <a:srgbClr val="000000"/>
                          </a:solidFill>
                          <a:effectLst/>
                          <a:latin typeface="Aptos Narrow"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2742570929"/>
                  </a:ext>
                </a:extLst>
              </a:tr>
              <a:tr h="133504">
                <a:tc>
                  <a:txBody>
                    <a:bodyPr/>
                    <a:lstStyle/>
                    <a:p>
                      <a:pPr algn="ctr" fontAlgn="ctr"/>
                      <a:r>
                        <a:rPr lang="en-GB" sz="500" b="0" i="0" u="none" strike="noStrike">
                          <a:solidFill>
                            <a:srgbClr val="000000"/>
                          </a:solidFill>
                          <a:effectLst/>
                          <a:latin typeface="Aptos Display" panose="020B0004020202020204" pitchFamily="34" charset="0"/>
                        </a:rPr>
                        <a:t>4.4</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Narrow" panose="020B0004020202020204" pitchFamily="34" charset="0"/>
                        </a:rPr>
                        <a:t>No</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ctr"/>
                      <a:r>
                        <a:rPr lang="en-GB" sz="500" b="0" i="0" u="none" strike="noStrike">
                          <a:solidFill>
                            <a:srgbClr val="000000"/>
                          </a:solidFill>
                          <a:effectLst/>
                          <a:latin typeface="Aptos Display" panose="020B0004020202020204" pitchFamily="34" charset="0"/>
                        </a:rPr>
                        <a:t>Final Spending Inspection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Sebastien C-B</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&lt;1 Day</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S2, Week 8</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incomplete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ctr"/>
                      <a:r>
                        <a:rPr lang="en-GB" sz="500" b="0" i="0" u="none" strike="noStrike">
                          <a:solidFill>
                            <a:srgbClr val="000000"/>
                          </a:solidFill>
                          <a:effectLst/>
                          <a:latin typeface="Aptos Narrow"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4286115517"/>
                  </a:ext>
                </a:extLst>
              </a:tr>
              <a:tr h="133504">
                <a:tc>
                  <a:txBody>
                    <a:bodyPr/>
                    <a:lstStyle/>
                    <a:p>
                      <a:pPr algn="ctr" fontAlgn="ctr"/>
                      <a:r>
                        <a:rPr lang="en-GB" sz="500" b="0" i="0" u="none" strike="noStrike">
                          <a:solidFill>
                            <a:srgbClr val="000000"/>
                          </a:solidFill>
                          <a:effectLst/>
                          <a:latin typeface="Aptos Display" panose="020B0004020202020204" pitchFamily="34" charset="0"/>
                        </a:rPr>
                        <a:t>4.5</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No</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ctr"/>
                      <a:r>
                        <a:rPr lang="en-GB" sz="500" b="0" i="0" u="none" strike="noStrike">
                          <a:solidFill>
                            <a:srgbClr val="000000"/>
                          </a:solidFill>
                          <a:effectLst/>
                          <a:latin typeface="Aptos Display" panose="020B0004020202020204" pitchFamily="34" charset="0"/>
                        </a:rPr>
                        <a:t>Final Platform Weight Inspection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Michael Parker</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&lt;1 Day</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S2, Week 8</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incomplete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ctr"/>
                      <a:r>
                        <a:rPr lang="en-GB" sz="500" b="0" i="0" u="none" strike="noStrike">
                          <a:solidFill>
                            <a:srgbClr val="000000"/>
                          </a:solidFill>
                          <a:effectLst/>
                          <a:latin typeface="Aptos Narrow"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538453755"/>
                  </a:ext>
                </a:extLst>
              </a:tr>
              <a:tr h="133504">
                <a:tc>
                  <a:txBody>
                    <a:bodyPr/>
                    <a:lstStyle/>
                    <a:p>
                      <a:pPr algn="ctr" fontAlgn="ctr"/>
                      <a:r>
                        <a:rPr lang="en-GB" sz="500" b="0" i="0" u="none" strike="noStrike">
                          <a:solidFill>
                            <a:srgbClr val="000000"/>
                          </a:solidFill>
                          <a:effectLst/>
                          <a:latin typeface="Aptos Display" panose="020B0004020202020204" pitchFamily="34" charset="0"/>
                        </a:rPr>
                        <a:t>4.6</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No</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FTRR Presentation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All</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63 Days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S2, Week 9</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incomplete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GB" sz="500" b="0" i="0" u="none" strike="noStrike">
                          <a:solidFill>
                            <a:srgbClr val="000000"/>
                          </a:solidFill>
                          <a:effectLst/>
                          <a:latin typeface="Aptos Narrow"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551971264"/>
                  </a:ext>
                </a:extLst>
              </a:tr>
              <a:tr h="133504">
                <a:tc>
                  <a:txBody>
                    <a:bodyPr/>
                    <a:lstStyle/>
                    <a:p>
                      <a:pPr algn="ctr" fontAlgn="ctr"/>
                      <a:r>
                        <a:rPr lang="en-GB" sz="500" b="0" i="0" u="none" strike="noStrike">
                          <a:solidFill>
                            <a:srgbClr val="000000"/>
                          </a:solidFill>
                          <a:effectLst/>
                          <a:latin typeface="Aptos Display" panose="020B0004020202020204" pitchFamily="34" charset="0"/>
                        </a:rPr>
                        <a:t>4.7</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Milestone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No</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FTRR Gate Review</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All</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NA</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S2, Week 10</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incomplete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GB" sz="500" b="0" i="0" u="none" strike="noStrike">
                          <a:solidFill>
                            <a:srgbClr val="000000"/>
                          </a:solidFill>
                          <a:effectLst/>
                          <a:latin typeface="Aptos Narrow"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233945041"/>
                  </a:ext>
                </a:extLst>
              </a:tr>
              <a:tr h="133504">
                <a:tc>
                  <a:txBody>
                    <a:bodyPr/>
                    <a:lstStyle/>
                    <a:p>
                      <a:pPr algn="ctr" fontAlgn="ctr"/>
                      <a:r>
                        <a:rPr lang="en-GB" sz="500" b="0" i="0" u="none" strike="noStrike">
                          <a:solidFill>
                            <a:srgbClr val="000000"/>
                          </a:solidFill>
                          <a:effectLst/>
                          <a:latin typeface="Aptos Display" panose="020B0004020202020204" pitchFamily="34" charset="0"/>
                        </a:rPr>
                        <a:t>4.8</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No</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FTRR Report</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All</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7 Days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S2, Week 11</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GB" sz="500" b="0" i="0" u="none" strike="noStrike">
                          <a:solidFill>
                            <a:srgbClr val="000000"/>
                          </a:solidFill>
                          <a:effectLst/>
                          <a:latin typeface="Aptos Display" panose="020B0004020202020204" pitchFamily="34" charset="0"/>
                        </a:rPr>
                        <a:t>incomplete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GB" sz="500" b="0" i="0" u="none" strike="noStrike">
                          <a:solidFill>
                            <a:srgbClr val="000000"/>
                          </a:solidFill>
                          <a:effectLst/>
                          <a:latin typeface="Aptos Narrow"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31097266"/>
                  </a:ext>
                </a:extLst>
              </a:tr>
              <a:tr h="133504">
                <a:tc>
                  <a:txBody>
                    <a:bodyPr/>
                    <a:lstStyle/>
                    <a:p>
                      <a:pPr algn="ctr" fontAlgn="ctr"/>
                      <a:r>
                        <a:rPr lang="en-GB" sz="500" b="0" i="0" u="none" strike="noStrike">
                          <a:solidFill>
                            <a:srgbClr val="000000"/>
                          </a:solidFill>
                          <a:effectLst/>
                          <a:latin typeface="Aptos Display" panose="020B0004020202020204" pitchFamily="34" charset="0"/>
                        </a:rPr>
                        <a:t>4.9</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Task</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Narrow" panose="020B0004020202020204" pitchFamily="34" charset="0"/>
                        </a:rPr>
                        <a:t>Yes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a:txBody>
                    <a:bodyPr/>
                    <a:lstStyle/>
                    <a:p>
                      <a:pPr algn="l" fontAlgn="ctr"/>
                      <a:r>
                        <a:rPr lang="en-GB" sz="500" b="0" i="0" u="none" strike="noStrike">
                          <a:solidFill>
                            <a:srgbClr val="000000"/>
                          </a:solidFill>
                          <a:effectLst/>
                          <a:latin typeface="Aptos Display" panose="020B0004020202020204" pitchFamily="34" charset="0"/>
                        </a:rPr>
                        <a:t>Camera Angle and control Demonstration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Thomas Jakeman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1 Day</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S2, Week 11</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500" b="0" i="0" u="none" strike="noStrike">
                          <a:solidFill>
                            <a:srgbClr val="000000"/>
                          </a:solidFill>
                          <a:effectLst/>
                          <a:latin typeface="Aptos Display" panose="020B0004020202020204" pitchFamily="34" charset="0"/>
                        </a:rPr>
                        <a:t>incomplete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ctr"/>
                      <a:r>
                        <a:rPr lang="en-GB" sz="500" b="0" i="0" u="none" strike="noStrike">
                          <a:solidFill>
                            <a:srgbClr val="000000"/>
                          </a:solidFill>
                          <a:effectLst/>
                          <a:latin typeface="Aptos Narrow"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294618092"/>
                  </a:ext>
                </a:extLst>
              </a:tr>
              <a:tr h="133504">
                <a:tc>
                  <a:txBody>
                    <a:bodyPr/>
                    <a:lstStyle/>
                    <a:p>
                      <a:pPr algn="ctr" fontAlgn="ctr"/>
                      <a:r>
                        <a:rPr lang="en-GB" sz="500" b="0" i="0" u="none" strike="noStrike">
                          <a:solidFill>
                            <a:srgbClr val="000000"/>
                          </a:solidFill>
                          <a:effectLst/>
                          <a:latin typeface="Aptos Narrow" panose="020B0004020202020204" pitchFamily="34" charset="0"/>
                        </a:rPr>
                        <a:t>5</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Milestone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Narrow" panose="020B0004020202020204" pitchFamily="34" charset="0"/>
                        </a:rPr>
                        <a:t>Yes</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1" i="0" u="none" strike="noStrike">
                          <a:solidFill>
                            <a:srgbClr val="000000"/>
                          </a:solidFill>
                          <a:effectLst/>
                          <a:latin typeface="Aptos Display" panose="020B0004020202020204" pitchFamily="34" charset="0"/>
                        </a:rPr>
                        <a:t>Flight Test Evaluation</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All</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NA</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S2, Week 12</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500" b="0" i="0" u="none" strike="noStrike">
                          <a:solidFill>
                            <a:srgbClr val="000000"/>
                          </a:solidFill>
                          <a:effectLst/>
                          <a:latin typeface="Aptos Display" panose="020B0004020202020204" pitchFamily="34" charset="0"/>
                        </a:rPr>
                        <a:t>incomplete</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ctr"/>
                      <a:r>
                        <a:rPr lang="en-GB" sz="500" b="0" i="0" u="none" strike="noStrike">
                          <a:solidFill>
                            <a:srgbClr val="000000"/>
                          </a:solidFill>
                          <a:effectLst/>
                          <a:latin typeface="Aptos Narrow" panose="020B0004020202020204" pitchFamily="34" charset="0"/>
                        </a:rPr>
                        <a:t> </a:t>
                      </a:r>
                    </a:p>
                  </a:txBody>
                  <a:tcPr marL="4208" marR="4208" marT="420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483093924"/>
                  </a:ext>
                </a:extLst>
              </a:tr>
            </a:tbl>
          </a:graphicData>
        </a:graphic>
      </p:graphicFrame>
      <p:pic>
        <p:nvPicPr>
          <p:cNvPr id="6" name="Mike's 3.m4a" descr="Mike's 3.m4a">
            <a:hlinkClick r:id="" action="ppaction://media"/>
            <a:extLst>
              <a:ext uri="{FF2B5EF4-FFF2-40B4-BE49-F238E27FC236}">
                <a16:creationId xmlns:a16="http://schemas.microsoft.com/office/drawing/2014/main" id="{09CEF60E-EB3F-0D43-A6C7-2F8F92C1427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528688" y="6031012"/>
            <a:ext cx="812800" cy="812800"/>
          </a:xfrm>
          <a:prstGeom prst="rect">
            <a:avLst/>
          </a:prstGeom>
        </p:spPr>
      </p:pic>
    </p:spTree>
    <p:extLst>
      <p:ext uri="{BB962C8B-B14F-4D97-AF65-F5344CB8AC3E}">
        <p14:creationId xmlns:p14="http://schemas.microsoft.com/office/powerpoint/2010/main" val="4084233047"/>
      </p:ext>
    </p:extLst>
  </p:cSld>
  <p:clrMapOvr>
    <a:masterClrMapping/>
  </p:clrMapOvr>
  <mc:AlternateContent xmlns:mc="http://schemas.openxmlformats.org/markup-compatibility/2006" xmlns:p14="http://schemas.microsoft.com/office/powerpoint/2010/main">
    <mc:Choice Requires="p14">
      <p:transition spd="slow" p14:dur="2000" advClick="0" advTm="26000"/>
    </mc:Choice>
    <mc:Fallback xmlns="">
      <p:transition spd="slow" advClick="0" advTm="2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7861E-F1C2-4FA7-B403-147759E53C90}"/>
              </a:ext>
            </a:extLst>
          </p:cNvPr>
          <p:cNvSpPr/>
          <p:nvPr/>
        </p:nvSpPr>
        <p:spPr>
          <a:xfrm>
            <a:off x="-3607"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C27F8BE-569C-44CA-98D8-B6686B195E85}"/>
              </a:ext>
            </a:extLst>
          </p:cNvPr>
          <p:cNvSpPr>
            <a:spLocks noGrp="1"/>
          </p:cNvSpPr>
          <p:nvPr>
            <p:ph type="title"/>
          </p:nvPr>
        </p:nvSpPr>
        <p:spPr/>
        <p:txBody>
          <a:bodyPr/>
          <a:lstStyle/>
          <a:p>
            <a:r>
              <a:rPr lang="en-GB">
                <a:solidFill>
                  <a:schemeClr val="accent4">
                    <a:lumMod val="75000"/>
                  </a:schemeClr>
                </a:solidFill>
                <a:latin typeface="Arial Black"/>
              </a:rPr>
              <a:t>Budget</a:t>
            </a:r>
            <a:endParaRPr lang="en-GB">
              <a:solidFill>
                <a:schemeClr val="accent4">
                  <a:lumMod val="75000"/>
                </a:schemeClr>
              </a:solidFill>
            </a:endParaRPr>
          </a:p>
        </p:txBody>
      </p:sp>
      <p:pic>
        <p:nvPicPr>
          <p:cNvPr id="5" name="Picture 4" descr="A picture containing text&#10;&#10;Description automatically generated">
            <a:extLst>
              <a:ext uri="{FF2B5EF4-FFF2-40B4-BE49-F238E27FC236}">
                <a16:creationId xmlns:a16="http://schemas.microsoft.com/office/drawing/2014/main" id="{AC23C6C9-DA6F-472C-89CE-A0A49614E795}"/>
              </a:ext>
            </a:extLst>
          </p:cNvPr>
          <p:cNvPicPr>
            <a:picLocks noChangeAspect="1"/>
          </p:cNvPicPr>
          <p:nvPr/>
        </p:nvPicPr>
        <p:blipFill>
          <a:blip r:embed="rId5"/>
          <a:stretch>
            <a:fillRect/>
          </a:stretch>
        </p:blipFill>
        <p:spPr>
          <a:xfrm>
            <a:off x="9432521" y="5909732"/>
            <a:ext cx="2454680" cy="630956"/>
          </a:xfrm>
          <a:prstGeom prst="rect">
            <a:avLst/>
          </a:prstGeom>
        </p:spPr>
      </p:pic>
      <p:pic>
        <p:nvPicPr>
          <p:cNvPr id="3" name="Picture 2" descr="A logo of a drone&#10;&#10;Description automatically generated">
            <a:extLst>
              <a:ext uri="{FF2B5EF4-FFF2-40B4-BE49-F238E27FC236}">
                <a16:creationId xmlns:a16="http://schemas.microsoft.com/office/drawing/2014/main" id="{12B4CDE5-D11B-E291-A400-21403A0E4CC1}"/>
              </a:ext>
            </a:extLst>
          </p:cNvPr>
          <p:cNvPicPr>
            <a:picLocks noChangeAspect="1"/>
          </p:cNvPicPr>
          <p:nvPr/>
        </p:nvPicPr>
        <p:blipFill>
          <a:blip r:embed="rId6"/>
          <a:stretch>
            <a:fillRect/>
          </a:stretch>
        </p:blipFill>
        <p:spPr>
          <a:xfrm>
            <a:off x="-3607" y="5912312"/>
            <a:ext cx="964307" cy="946485"/>
          </a:xfrm>
          <a:prstGeom prst="rect">
            <a:avLst/>
          </a:prstGeom>
        </p:spPr>
      </p:pic>
      <p:graphicFrame>
        <p:nvGraphicFramePr>
          <p:cNvPr id="6" name="Table 5">
            <a:extLst>
              <a:ext uri="{FF2B5EF4-FFF2-40B4-BE49-F238E27FC236}">
                <a16:creationId xmlns:a16="http://schemas.microsoft.com/office/drawing/2014/main" id="{5D92E56B-366F-A968-6B97-282F3E6FDB78}"/>
              </a:ext>
            </a:extLst>
          </p:cNvPr>
          <p:cNvGraphicFramePr>
            <a:graphicFrameLocks noGrp="1"/>
          </p:cNvGraphicFramePr>
          <p:nvPr>
            <p:extLst>
              <p:ext uri="{D42A27DB-BD31-4B8C-83A1-F6EECF244321}">
                <p14:modId xmlns:p14="http://schemas.microsoft.com/office/powerpoint/2010/main" val="1495472726"/>
              </p:ext>
            </p:extLst>
          </p:nvPr>
        </p:nvGraphicFramePr>
        <p:xfrm>
          <a:off x="838198" y="1729475"/>
          <a:ext cx="4570965" cy="4869783"/>
        </p:xfrm>
        <a:graphic>
          <a:graphicData uri="http://schemas.openxmlformats.org/drawingml/2006/table">
            <a:tbl>
              <a:tblPr firstRow="1" bandRow="1">
                <a:tableStyleId>{5C22544A-7EE6-4342-B048-85BDC9FD1C3A}</a:tableStyleId>
              </a:tblPr>
              <a:tblGrid>
                <a:gridCol w="1523655">
                  <a:extLst>
                    <a:ext uri="{9D8B030D-6E8A-4147-A177-3AD203B41FA5}">
                      <a16:colId xmlns:a16="http://schemas.microsoft.com/office/drawing/2014/main" val="2622726799"/>
                    </a:ext>
                  </a:extLst>
                </a:gridCol>
                <a:gridCol w="1523655">
                  <a:extLst>
                    <a:ext uri="{9D8B030D-6E8A-4147-A177-3AD203B41FA5}">
                      <a16:colId xmlns:a16="http://schemas.microsoft.com/office/drawing/2014/main" val="1265395637"/>
                    </a:ext>
                  </a:extLst>
                </a:gridCol>
                <a:gridCol w="1523655">
                  <a:extLst>
                    <a:ext uri="{9D8B030D-6E8A-4147-A177-3AD203B41FA5}">
                      <a16:colId xmlns:a16="http://schemas.microsoft.com/office/drawing/2014/main" val="1592049594"/>
                    </a:ext>
                  </a:extLst>
                </a:gridCol>
              </a:tblGrid>
              <a:tr h="342490">
                <a:tc>
                  <a:txBody>
                    <a:bodyPr/>
                    <a:lstStyle/>
                    <a:p>
                      <a:pPr algn="ctr"/>
                      <a:r>
                        <a:rPr lang="en-US"/>
                        <a:t>Component</a:t>
                      </a:r>
                      <a:endParaRPr lang="en-GB"/>
                    </a:p>
                  </a:txBody>
                  <a:tcPr/>
                </a:tc>
                <a:tc>
                  <a:txBody>
                    <a:bodyPr/>
                    <a:lstStyle/>
                    <a:p>
                      <a:pPr algn="ctr"/>
                      <a:r>
                        <a:rPr lang="en-US"/>
                        <a:t>Quantity</a:t>
                      </a:r>
                      <a:endParaRPr lang="en-GB"/>
                    </a:p>
                  </a:txBody>
                  <a:tcPr/>
                </a:tc>
                <a:tc>
                  <a:txBody>
                    <a:bodyPr/>
                    <a:lstStyle/>
                    <a:p>
                      <a:pPr algn="ctr"/>
                      <a:r>
                        <a:rPr lang="en-US"/>
                        <a:t>Cost (£)</a:t>
                      </a:r>
                      <a:endParaRPr lang="en-GB"/>
                    </a:p>
                  </a:txBody>
                  <a:tcPr/>
                </a:tc>
                <a:extLst>
                  <a:ext uri="{0D108BD9-81ED-4DB2-BD59-A6C34878D82A}">
                    <a16:rowId xmlns:a16="http://schemas.microsoft.com/office/drawing/2014/main" val="352103740"/>
                  </a:ext>
                </a:extLst>
              </a:tr>
              <a:tr h="888334">
                <a:tc>
                  <a:txBody>
                    <a:bodyPr/>
                    <a:lstStyle/>
                    <a:p>
                      <a:pPr algn="ctr" rtl="0" fontAlgn="t">
                        <a:spcBef>
                          <a:spcPts val="0"/>
                        </a:spcBef>
                        <a:spcAft>
                          <a:spcPts val="0"/>
                        </a:spcAft>
                      </a:pPr>
                      <a:r>
                        <a:rPr lang="en-US" sz="1400" b="0" i="0" u="none" strike="noStrike">
                          <a:solidFill>
                            <a:schemeClr val="tx1"/>
                          </a:solidFill>
                          <a:effectLst/>
                          <a:latin typeface="Calibri" panose="020F0502020204030204" pitchFamily="34" charset="0"/>
                        </a:rPr>
                        <a:t>Pixhawk 4 &amp; Power Management Module &amp; GPS</a:t>
                      </a:r>
                      <a:endParaRPr lang="en-US" b="0">
                        <a:solidFill>
                          <a:schemeClr val="tx1"/>
                        </a:solidFill>
                        <a:effectLst/>
                      </a:endParaRPr>
                    </a:p>
                  </a:txBody>
                  <a:tcPr marL="95250" marR="95250" marT="47625" marB="47625"/>
                </a:tc>
                <a:tc>
                  <a:txBody>
                    <a:bodyPr/>
                    <a:lstStyle/>
                    <a:p>
                      <a:pPr algn="ctr" rtl="0" fontAlgn="ctr">
                        <a:spcBef>
                          <a:spcPts val="0"/>
                        </a:spcBef>
                        <a:spcAft>
                          <a:spcPts val="0"/>
                        </a:spcAft>
                      </a:pPr>
                      <a:r>
                        <a:rPr lang="en-GB" sz="1400" b="0" i="0" u="none" strike="noStrike">
                          <a:solidFill>
                            <a:schemeClr val="tx1"/>
                          </a:solidFill>
                          <a:effectLst/>
                          <a:latin typeface="Calibri" panose="020F0502020204030204" pitchFamily="34" charset="0"/>
                        </a:rPr>
                        <a:t>1</a:t>
                      </a:r>
                      <a:endParaRPr lang="en-GB" b="0">
                        <a:solidFill>
                          <a:schemeClr val="tx1"/>
                        </a:solidFill>
                        <a:effectLst/>
                      </a:endParaRPr>
                    </a:p>
                  </a:txBody>
                  <a:tcPr marL="95250" marR="95250" marT="47625" marB="47625" anchor="ctr"/>
                </a:tc>
                <a:tc>
                  <a:txBody>
                    <a:bodyPr/>
                    <a:lstStyle/>
                    <a:p>
                      <a:pPr algn="ctr" rtl="0" fontAlgn="ctr">
                        <a:spcBef>
                          <a:spcPts val="0"/>
                        </a:spcBef>
                        <a:spcAft>
                          <a:spcPts val="0"/>
                        </a:spcAft>
                      </a:pPr>
                      <a:r>
                        <a:rPr lang="en-GB" sz="1400" b="0" i="0" u="none" strike="noStrike">
                          <a:solidFill>
                            <a:schemeClr val="tx1"/>
                          </a:solidFill>
                          <a:effectLst/>
                          <a:latin typeface="Calibri" panose="020F0502020204030204" pitchFamily="34" charset="0"/>
                        </a:rPr>
                        <a:t>151.00</a:t>
                      </a:r>
                      <a:endParaRPr lang="en-GB" b="0">
                        <a:solidFill>
                          <a:schemeClr val="tx1"/>
                        </a:solidFill>
                        <a:effectLst/>
                      </a:endParaRPr>
                    </a:p>
                  </a:txBody>
                  <a:tcPr marL="95250" marR="95250" marT="47625" marB="47625" anchor="ctr"/>
                </a:tc>
                <a:extLst>
                  <a:ext uri="{0D108BD9-81ED-4DB2-BD59-A6C34878D82A}">
                    <a16:rowId xmlns:a16="http://schemas.microsoft.com/office/drawing/2014/main" val="2077741674"/>
                  </a:ext>
                </a:extLst>
              </a:tr>
              <a:tr h="488762">
                <a:tc>
                  <a:txBody>
                    <a:bodyPr/>
                    <a:lstStyle/>
                    <a:p>
                      <a:pPr algn="ctr" rtl="0" fontAlgn="t">
                        <a:spcBef>
                          <a:spcPts val="0"/>
                        </a:spcBef>
                        <a:spcAft>
                          <a:spcPts val="0"/>
                        </a:spcAft>
                      </a:pPr>
                      <a:r>
                        <a:rPr lang="en-GB" sz="1400" b="0" i="0" u="none" strike="noStrike">
                          <a:solidFill>
                            <a:schemeClr val="tx1"/>
                          </a:solidFill>
                          <a:effectLst/>
                          <a:latin typeface="Calibri" panose="020F0502020204030204" pitchFamily="34" charset="0"/>
                        </a:rPr>
                        <a:t>FRSky S8R Receiver</a:t>
                      </a:r>
                      <a:endParaRPr lang="en-GB" b="0">
                        <a:solidFill>
                          <a:schemeClr val="tx1"/>
                        </a:solidFill>
                        <a:effectLst/>
                      </a:endParaRPr>
                    </a:p>
                  </a:txBody>
                  <a:tcPr marL="95250" marR="95250" marT="47625" marB="47625"/>
                </a:tc>
                <a:tc>
                  <a:txBody>
                    <a:bodyPr/>
                    <a:lstStyle/>
                    <a:p>
                      <a:pPr algn="ctr" rtl="0" fontAlgn="ctr">
                        <a:spcBef>
                          <a:spcPts val="0"/>
                        </a:spcBef>
                        <a:spcAft>
                          <a:spcPts val="0"/>
                        </a:spcAft>
                      </a:pPr>
                      <a:r>
                        <a:rPr lang="en-GB" sz="1400" b="0" i="0" u="none" strike="noStrike">
                          <a:solidFill>
                            <a:schemeClr val="tx1"/>
                          </a:solidFill>
                          <a:effectLst/>
                          <a:latin typeface="Calibri" panose="020F0502020204030204" pitchFamily="34" charset="0"/>
                        </a:rPr>
                        <a:t>1</a:t>
                      </a:r>
                      <a:endParaRPr lang="en-GB" b="0">
                        <a:solidFill>
                          <a:schemeClr val="tx1"/>
                        </a:solidFill>
                        <a:effectLst/>
                      </a:endParaRPr>
                    </a:p>
                  </a:txBody>
                  <a:tcPr marL="95250" marR="95250" marT="47625" marB="47625" anchor="ctr"/>
                </a:tc>
                <a:tc>
                  <a:txBody>
                    <a:bodyPr/>
                    <a:lstStyle/>
                    <a:p>
                      <a:pPr algn="ctr" rtl="0" fontAlgn="ctr">
                        <a:spcBef>
                          <a:spcPts val="0"/>
                        </a:spcBef>
                        <a:spcAft>
                          <a:spcPts val="0"/>
                        </a:spcAft>
                      </a:pPr>
                      <a:r>
                        <a:rPr lang="en-GB" sz="1400" b="0" i="0" u="none" strike="noStrike">
                          <a:solidFill>
                            <a:schemeClr val="tx1"/>
                          </a:solidFill>
                          <a:effectLst/>
                          <a:latin typeface="Calibri" panose="020F0502020204030204" pitchFamily="34" charset="0"/>
                        </a:rPr>
                        <a:t>30.95</a:t>
                      </a:r>
                      <a:endParaRPr lang="en-GB" b="0">
                        <a:solidFill>
                          <a:schemeClr val="tx1"/>
                        </a:solidFill>
                        <a:effectLst/>
                      </a:endParaRPr>
                    </a:p>
                  </a:txBody>
                  <a:tcPr marL="95250" marR="95250" marT="47625" marB="47625" anchor="ctr"/>
                </a:tc>
                <a:extLst>
                  <a:ext uri="{0D108BD9-81ED-4DB2-BD59-A6C34878D82A}">
                    <a16:rowId xmlns:a16="http://schemas.microsoft.com/office/drawing/2014/main" val="617536129"/>
                  </a:ext>
                </a:extLst>
              </a:tr>
              <a:tr h="318971">
                <a:tc>
                  <a:txBody>
                    <a:bodyPr/>
                    <a:lstStyle/>
                    <a:p>
                      <a:pPr algn="ctr"/>
                      <a:r>
                        <a:rPr lang="en-US" sz="1400">
                          <a:latin typeface="+mn-lt"/>
                        </a:rPr>
                        <a:t>30A ESC</a:t>
                      </a:r>
                      <a:endParaRPr lang="en-GB" sz="1400">
                        <a:latin typeface="+mn-lt"/>
                      </a:endParaRPr>
                    </a:p>
                  </a:txBody>
                  <a:tcPr/>
                </a:tc>
                <a:tc>
                  <a:txBody>
                    <a:bodyPr/>
                    <a:lstStyle/>
                    <a:p>
                      <a:pPr algn="ctr"/>
                      <a:r>
                        <a:rPr lang="en-US" sz="1400">
                          <a:latin typeface="+mn-lt"/>
                        </a:rPr>
                        <a:t>4</a:t>
                      </a:r>
                      <a:endParaRPr lang="en-GB" sz="1400">
                        <a:latin typeface="+mn-lt"/>
                      </a:endParaRPr>
                    </a:p>
                  </a:txBody>
                  <a:tcPr/>
                </a:tc>
                <a:tc>
                  <a:txBody>
                    <a:bodyPr/>
                    <a:lstStyle/>
                    <a:p>
                      <a:pPr algn="ctr"/>
                      <a:r>
                        <a:rPr lang="en-US" sz="1400">
                          <a:latin typeface="+mn-lt"/>
                        </a:rPr>
                        <a:t>65.00</a:t>
                      </a:r>
                      <a:endParaRPr lang="en-GB" sz="1400">
                        <a:latin typeface="+mn-lt"/>
                      </a:endParaRPr>
                    </a:p>
                  </a:txBody>
                  <a:tcPr/>
                </a:tc>
                <a:extLst>
                  <a:ext uri="{0D108BD9-81ED-4DB2-BD59-A6C34878D82A}">
                    <a16:rowId xmlns:a16="http://schemas.microsoft.com/office/drawing/2014/main" val="390996367"/>
                  </a:ext>
                </a:extLst>
              </a:tr>
              <a:tr h="485194">
                <a:tc>
                  <a:txBody>
                    <a:bodyPr/>
                    <a:lstStyle/>
                    <a:p>
                      <a:pPr algn="ctr"/>
                      <a:r>
                        <a:rPr lang="en-US" sz="1400">
                          <a:latin typeface="+mn-lt"/>
                        </a:rPr>
                        <a:t>T-Motor 12x4 Blades</a:t>
                      </a:r>
                      <a:endParaRPr lang="en-GB" sz="1400">
                        <a:latin typeface="+mn-lt"/>
                      </a:endParaRPr>
                    </a:p>
                  </a:txBody>
                  <a:tcPr/>
                </a:tc>
                <a:tc>
                  <a:txBody>
                    <a:bodyPr/>
                    <a:lstStyle/>
                    <a:p>
                      <a:pPr algn="ctr"/>
                      <a:r>
                        <a:rPr lang="en-US" sz="1400">
                          <a:latin typeface="+mn-lt"/>
                        </a:rPr>
                        <a:t>2</a:t>
                      </a:r>
                      <a:endParaRPr lang="en-GB" sz="1400">
                        <a:latin typeface="+mn-lt"/>
                      </a:endParaRPr>
                    </a:p>
                  </a:txBody>
                  <a:tcPr/>
                </a:tc>
                <a:tc>
                  <a:txBody>
                    <a:bodyPr/>
                    <a:lstStyle/>
                    <a:p>
                      <a:pPr algn="ctr"/>
                      <a:r>
                        <a:rPr lang="en-US" sz="1400">
                          <a:latin typeface="+mn-lt"/>
                        </a:rPr>
                        <a:t>65.00</a:t>
                      </a:r>
                      <a:endParaRPr lang="en-GB" sz="1400">
                        <a:latin typeface="+mn-lt"/>
                      </a:endParaRPr>
                    </a:p>
                  </a:txBody>
                  <a:tcPr/>
                </a:tc>
                <a:extLst>
                  <a:ext uri="{0D108BD9-81ED-4DB2-BD59-A6C34878D82A}">
                    <a16:rowId xmlns:a16="http://schemas.microsoft.com/office/drawing/2014/main" val="3787745735"/>
                  </a:ext>
                </a:extLst>
              </a:tr>
              <a:tr h="488762">
                <a:tc>
                  <a:txBody>
                    <a:bodyPr/>
                    <a:lstStyle/>
                    <a:p>
                      <a:pPr algn="ctr" rtl="0" fontAlgn="t">
                        <a:spcBef>
                          <a:spcPts val="0"/>
                        </a:spcBef>
                        <a:spcAft>
                          <a:spcPts val="0"/>
                        </a:spcAft>
                      </a:pPr>
                      <a:r>
                        <a:rPr lang="pl-PL" sz="1400" b="0" i="0" u="none" strike="noStrike">
                          <a:solidFill>
                            <a:schemeClr val="tx1"/>
                          </a:solidFill>
                          <a:effectLst/>
                          <a:latin typeface="Calibri" panose="020F0502020204030204" pitchFamily="34" charset="0"/>
                        </a:rPr>
                        <a:t>Sony A5100 w/16-50mm Lens</a:t>
                      </a:r>
                      <a:endParaRPr lang="pl-PL" b="0">
                        <a:solidFill>
                          <a:schemeClr val="tx1"/>
                        </a:solidFill>
                        <a:effectLst/>
                      </a:endParaRPr>
                    </a:p>
                  </a:txBody>
                  <a:tcPr marL="95250" marR="95250" marT="47625" marB="47625"/>
                </a:tc>
                <a:tc>
                  <a:txBody>
                    <a:bodyPr/>
                    <a:lstStyle/>
                    <a:p>
                      <a:pPr algn="ctr" rtl="0" fontAlgn="ctr">
                        <a:spcBef>
                          <a:spcPts val="0"/>
                        </a:spcBef>
                        <a:spcAft>
                          <a:spcPts val="0"/>
                        </a:spcAft>
                      </a:pPr>
                      <a:r>
                        <a:rPr lang="en-GB" sz="1400" b="0" i="0" u="none" strike="noStrike">
                          <a:solidFill>
                            <a:schemeClr val="tx1"/>
                          </a:solidFill>
                          <a:effectLst/>
                          <a:latin typeface="Calibri" panose="020F0502020204030204" pitchFamily="34" charset="0"/>
                        </a:rPr>
                        <a:t>1</a:t>
                      </a:r>
                      <a:endParaRPr lang="en-GB" b="0">
                        <a:solidFill>
                          <a:schemeClr val="tx1"/>
                        </a:solidFill>
                        <a:effectLst/>
                      </a:endParaRPr>
                    </a:p>
                  </a:txBody>
                  <a:tcPr marL="95250" marR="95250" marT="47625" marB="47625" anchor="ctr"/>
                </a:tc>
                <a:tc>
                  <a:txBody>
                    <a:bodyPr/>
                    <a:lstStyle/>
                    <a:p>
                      <a:pPr algn="ctr" rtl="0" fontAlgn="ctr">
                        <a:spcBef>
                          <a:spcPts val="0"/>
                        </a:spcBef>
                        <a:spcAft>
                          <a:spcPts val="0"/>
                        </a:spcAft>
                      </a:pPr>
                      <a:r>
                        <a:rPr lang="en-GB" sz="1400" b="0" i="0" u="none" strike="noStrike">
                          <a:solidFill>
                            <a:schemeClr val="tx1"/>
                          </a:solidFill>
                          <a:effectLst/>
                          <a:latin typeface="Calibri" panose="020F0502020204030204" pitchFamily="34" charset="0"/>
                        </a:rPr>
                        <a:t>399.99</a:t>
                      </a:r>
                      <a:endParaRPr lang="en-GB" b="0">
                        <a:solidFill>
                          <a:schemeClr val="tx1"/>
                        </a:solidFill>
                        <a:effectLst/>
                      </a:endParaRPr>
                    </a:p>
                  </a:txBody>
                  <a:tcPr marL="95250" marR="95250" marT="47625" marB="47625" anchor="ctr"/>
                </a:tc>
                <a:extLst>
                  <a:ext uri="{0D108BD9-81ED-4DB2-BD59-A6C34878D82A}">
                    <a16:rowId xmlns:a16="http://schemas.microsoft.com/office/drawing/2014/main" val="1075522850"/>
                  </a:ext>
                </a:extLst>
              </a:tr>
              <a:tr h="485194">
                <a:tc>
                  <a:txBody>
                    <a:bodyPr/>
                    <a:lstStyle/>
                    <a:p>
                      <a:pPr algn="ctr"/>
                      <a:r>
                        <a:rPr lang="en-US" sz="1400">
                          <a:latin typeface="+mn-lt"/>
                        </a:rPr>
                        <a:t>5000mAH Battery 30C</a:t>
                      </a:r>
                      <a:endParaRPr lang="en-GB" sz="1400">
                        <a:latin typeface="+mn-lt"/>
                      </a:endParaRPr>
                    </a:p>
                  </a:txBody>
                  <a:tcPr/>
                </a:tc>
                <a:tc>
                  <a:txBody>
                    <a:bodyPr/>
                    <a:lstStyle/>
                    <a:p>
                      <a:pPr algn="ctr"/>
                      <a:r>
                        <a:rPr lang="en-US" sz="1400">
                          <a:latin typeface="+mn-lt"/>
                        </a:rPr>
                        <a:t>1</a:t>
                      </a:r>
                      <a:endParaRPr lang="en-GB" sz="1400">
                        <a:latin typeface="+mn-lt"/>
                      </a:endParaRPr>
                    </a:p>
                  </a:txBody>
                  <a:tcPr/>
                </a:tc>
                <a:tc>
                  <a:txBody>
                    <a:bodyPr/>
                    <a:lstStyle/>
                    <a:p>
                      <a:pPr algn="ctr"/>
                      <a:r>
                        <a:rPr lang="en-US" sz="1400">
                          <a:latin typeface="+mn-lt"/>
                        </a:rPr>
                        <a:t>50.00</a:t>
                      </a:r>
                      <a:endParaRPr lang="en-GB" sz="1400">
                        <a:latin typeface="+mn-lt"/>
                      </a:endParaRPr>
                    </a:p>
                  </a:txBody>
                  <a:tcPr/>
                </a:tc>
                <a:extLst>
                  <a:ext uri="{0D108BD9-81ED-4DB2-BD59-A6C34878D82A}">
                    <a16:rowId xmlns:a16="http://schemas.microsoft.com/office/drawing/2014/main" val="2887354021"/>
                  </a:ext>
                </a:extLst>
              </a:tr>
              <a:tr h="318971">
                <a:tc>
                  <a:txBody>
                    <a:bodyPr/>
                    <a:lstStyle/>
                    <a:p>
                      <a:pPr algn="ctr"/>
                      <a:r>
                        <a:rPr lang="en-GB" sz="1400">
                          <a:latin typeface="+mn-lt"/>
                        </a:rPr>
                        <a:t>airframe</a:t>
                      </a:r>
                    </a:p>
                  </a:txBody>
                  <a:tcPr/>
                </a:tc>
                <a:tc>
                  <a:txBody>
                    <a:bodyPr/>
                    <a:lstStyle/>
                    <a:p>
                      <a:pPr algn="ctr"/>
                      <a:r>
                        <a:rPr lang="en-GB" sz="1400">
                          <a:latin typeface="+mn-lt"/>
                        </a:rPr>
                        <a:t>1</a:t>
                      </a:r>
                    </a:p>
                  </a:txBody>
                  <a:tcPr/>
                </a:tc>
                <a:tc>
                  <a:txBody>
                    <a:bodyPr/>
                    <a:lstStyle/>
                    <a:p>
                      <a:pPr algn="ctr"/>
                      <a:r>
                        <a:rPr lang="en-GB" sz="1400">
                          <a:latin typeface="+mn-lt"/>
                        </a:rPr>
                        <a:t>100 (estimate)</a:t>
                      </a:r>
                    </a:p>
                  </a:txBody>
                  <a:tcPr/>
                </a:tc>
                <a:extLst>
                  <a:ext uri="{0D108BD9-81ED-4DB2-BD59-A6C34878D82A}">
                    <a16:rowId xmlns:a16="http://schemas.microsoft.com/office/drawing/2014/main" val="1901068561"/>
                  </a:ext>
                </a:extLst>
              </a:tr>
              <a:tr h="485194">
                <a:tc>
                  <a:txBody>
                    <a:bodyPr/>
                    <a:lstStyle/>
                    <a:p>
                      <a:pPr algn="ctr"/>
                      <a:r>
                        <a:rPr lang="en-GB" sz="1400">
                          <a:latin typeface="+mn-lt"/>
                        </a:rPr>
                        <a:t>3D Printed Gimbal and 2 Motors</a:t>
                      </a:r>
                    </a:p>
                  </a:txBody>
                  <a:tcPr/>
                </a:tc>
                <a:tc>
                  <a:txBody>
                    <a:bodyPr/>
                    <a:lstStyle/>
                    <a:p>
                      <a:pPr algn="ctr"/>
                      <a:r>
                        <a:rPr lang="en-GB" sz="1400">
                          <a:latin typeface="+mn-lt"/>
                        </a:rPr>
                        <a:t>1</a:t>
                      </a:r>
                    </a:p>
                  </a:txBody>
                  <a:tcPr/>
                </a:tc>
                <a:tc>
                  <a:txBody>
                    <a:bodyPr/>
                    <a:lstStyle/>
                    <a:p>
                      <a:pPr algn="ctr"/>
                      <a:r>
                        <a:rPr lang="en-GB" sz="1400">
                          <a:latin typeface="+mn-lt"/>
                        </a:rPr>
                        <a:t>£100 (Estimate)</a:t>
                      </a:r>
                    </a:p>
                  </a:txBody>
                  <a:tcPr/>
                </a:tc>
                <a:extLst>
                  <a:ext uri="{0D108BD9-81ED-4DB2-BD59-A6C34878D82A}">
                    <a16:rowId xmlns:a16="http://schemas.microsoft.com/office/drawing/2014/main" val="1040854861"/>
                  </a:ext>
                </a:extLst>
              </a:tr>
              <a:tr h="318971">
                <a:tc gridSpan="2">
                  <a:txBody>
                    <a:bodyPr/>
                    <a:lstStyle/>
                    <a:p>
                      <a:pPr algn="ctr"/>
                      <a:r>
                        <a:rPr lang="en-US" sz="1400">
                          <a:latin typeface="+mn-lt"/>
                        </a:rPr>
                        <a:t>Total Cost</a:t>
                      </a:r>
                      <a:endParaRPr lang="en-GB" sz="1400">
                        <a:latin typeface="+mn-lt"/>
                      </a:endParaRPr>
                    </a:p>
                  </a:txBody>
                  <a:tcPr/>
                </a:tc>
                <a:tc hMerge="1">
                  <a:txBody>
                    <a:bodyPr/>
                    <a:lstStyle/>
                    <a:p>
                      <a:pPr algn="ctr"/>
                      <a:endParaRPr lang="en-GB" sz="1400">
                        <a:latin typeface="+mn-lt"/>
                      </a:endParaRPr>
                    </a:p>
                  </a:txBody>
                  <a:tcPr/>
                </a:tc>
                <a:tc>
                  <a:txBody>
                    <a:bodyPr/>
                    <a:lstStyle/>
                    <a:p>
                      <a:pPr algn="ctr"/>
                      <a:r>
                        <a:rPr lang="en-US" sz="1400">
                          <a:solidFill>
                            <a:srgbClr val="FF0000"/>
                          </a:solidFill>
                          <a:latin typeface="+mn-lt"/>
                        </a:rPr>
                        <a:t>£861.94</a:t>
                      </a:r>
                      <a:endParaRPr lang="en-GB" sz="1400">
                        <a:solidFill>
                          <a:srgbClr val="FF0000"/>
                        </a:solidFill>
                        <a:latin typeface="+mn-lt"/>
                      </a:endParaRPr>
                    </a:p>
                  </a:txBody>
                  <a:tcPr/>
                </a:tc>
                <a:extLst>
                  <a:ext uri="{0D108BD9-81ED-4DB2-BD59-A6C34878D82A}">
                    <a16:rowId xmlns:a16="http://schemas.microsoft.com/office/drawing/2014/main" val="2917221758"/>
                  </a:ext>
                </a:extLst>
              </a:tr>
            </a:tbl>
          </a:graphicData>
        </a:graphic>
      </p:graphicFrame>
      <p:sp>
        <p:nvSpPr>
          <p:cNvPr id="9" name="TextBox 8">
            <a:extLst>
              <a:ext uri="{FF2B5EF4-FFF2-40B4-BE49-F238E27FC236}">
                <a16:creationId xmlns:a16="http://schemas.microsoft.com/office/drawing/2014/main" id="{6FE0F201-825B-5593-F50B-F1F55DC13827}"/>
              </a:ext>
            </a:extLst>
          </p:cNvPr>
          <p:cNvSpPr txBox="1"/>
          <p:nvPr/>
        </p:nvSpPr>
        <p:spPr>
          <a:xfrm>
            <a:off x="906099" y="1229421"/>
            <a:ext cx="4435165" cy="461665"/>
          </a:xfrm>
          <a:prstGeom prst="rect">
            <a:avLst/>
          </a:prstGeom>
          <a:noFill/>
        </p:spPr>
        <p:txBody>
          <a:bodyPr wrap="square" rtlCol="0">
            <a:spAutoFit/>
          </a:bodyPr>
          <a:lstStyle/>
          <a:p>
            <a:pPr algn="ctr"/>
            <a:r>
              <a:rPr lang="en-US" sz="2400" b="1"/>
              <a:t>Total Budget</a:t>
            </a:r>
            <a:endParaRPr lang="en-GB" sz="2400" b="1"/>
          </a:p>
        </p:txBody>
      </p:sp>
      <p:graphicFrame>
        <p:nvGraphicFramePr>
          <p:cNvPr id="10" name="Table 9">
            <a:extLst>
              <a:ext uri="{FF2B5EF4-FFF2-40B4-BE49-F238E27FC236}">
                <a16:creationId xmlns:a16="http://schemas.microsoft.com/office/drawing/2014/main" id="{07E6EC6D-9079-CEAD-84D9-D37065A271C2}"/>
              </a:ext>
            </a:extLst>
          </p:cNvPr>
          <p:cNvGraphicFramePr>
            <a:graphicFrameLocks noGrp="1"/>
          </p:cNvGraphicFramePr>
          <p:nvPr>
            <p:extLst>
              <p:ext uri="{D42A27DB-BD31-4B8C-83A1-F6EECF244321}">
                <p14:modId xmlns:p14="http://schemas.microsoft.com/office/powerpoint/2010/main" val="80403697"/>
              </p:ext>
            </p:extLst>
          </p:nvPr>
        </p:nvGraphicFramePr>
        <p:xfrm>
          <a:off x="6547247" y="1690688"/>
          <a:ext cx="4570965" cy="5030470"/>
        </p:xfrm>
        <a:graphic>
          <a:graphicData uri="http://schemas.openxmlformats.org/drawingml/2006/table">
            <a:tbl>
              <a:tblPr firstRow="1" bandRow="1">
                <a:tableStyleId>{5C22544A-7EE6-4342-B048-85BDC9FD1C3A}</a:tableStyleId>
              </a:tblPr>
              <a:tblGrid>
                <a:gridCol w="1523655">
                  <a:extLst>
                    <a:ext uri="{9D8B030D-6E8A-4147-A177-3AD203B41FA5}">
                      <a16:colId xmlns:a16="http://schemas.microsoft.com/office/drawing/2014/main" val="2622726799"/>
                    </a:ext>
                  </a:extLst>
                </a:gridCol>
                <a:gridCol w="1523655">
                  <a:extLst>
                    <a:ext uri="{9D8B030D-6E8A-4147-A177-3AD203B41FA5}">
                      <a16:colId xmlns:a16="http://schemas.microsoft.com/office/drawing/2014/main" val="1265395637"/>
                    </a:ext>
                  </a:extLst>
                </a:gridCol>
                <a:gridCol w="1523655">
                  <a:extLst>
                    <a:ext uri="{9D8B030D-6E8A-4147-A177-3AD203B41FA5}">
                      <a16:colId xmlns:a16="http://schemas.microsoft.com/office/drawing/2014/main" val="1592049594"/>
                    </a:ext>
                  </a:extLst>
                </a:gridCol>
              </a:tblGrid>
              <a:tr h="370840">
                <a:tc>
                  <a:txBody>
                    <a:bodyPr/>
                    <a:lstStyle/>
                    <a:p>
                      <a:pPr algn="ctr"/>
                      <a:r>
                        <a:rPr lang="en-US"/>
                        <a:t>Component</a:t>
                      </a:r>
                      <a:endParaRPr lang="en-GB"/>
                    </a:p>
                  </a:txBody>
                  <a:tcPr/>
                </a:tc>
                <a:tc>
                  <a:txBody>
                    <a:bodyPr/>
                    <a:lstStyle/>
                    <a:p>
                      <a:pPr algn="ctr"/>
                      <a:r>
                        <a:rPr lang="en-US"/>
                        <a:t>Quantity</a:t>
                      </a:r>
                      <a:endParaRPr lang="en-GB"/>
                    </a:p>
                  </a:txBody>
                  <a:tcPr/>
                </a:tc>
                <a:tc>
                  <a:txBody>
                    <a:bodyPr/>
                    <a:lstStyle/>
                    <a:p>
                      <a:pPr algn="ctr"/>
                      <a:r>
                        <a:rPr lang="en-US"/>
                        <a:t>Cost (£)</a:t>
                      </a:r>
                      <a:endParaRPr lang="en-GB"/>
                    </a:p>
                  </a:txBody>
                  <a:tcPr/>
                </a:tc>
                <a:extLst>
                  <a:ext uri="{0D108BD9-81ED-4DB2-BD59-A6C34878D82A}">
                    <a16:rowId xmlns:a16="http://schemas.microsoft.com/office/drawing/2014/main" val="352103740"/>
                  </a:ext>
                </a:extLst>
              </a:tr>
              <a:tr h="370840">
                <a:tc>
                  <a:txBody>
                    <a:bodyPr/>
                    <a:lstStyle/>
                    <a:p>
                      <a:pPr algn="ctr" rtl="0" fontAlgn="t">
                        <a:spcBef>
                          <a:spcPts val="0"/>
                        </a:spcBef>
                        <a:spcAft>
                          <a:spcPts val="0"/>
                        </a:spcAft>
                      </a:pPr>
                      <a:r>
                        <a:rPr lang="en-US" sz="1400" b="0" i="0" u="none" strike="noStrike">
                          <a:solidFill>
                            <a:schemeClr val="tx1"/>
                          </a:solidFill>
                          <a:effectLst/>
                          <a:latin typeface="Calibri" panose="020F0502020204030204" pitchFamily="34" charset="0"/>
                        </a:rPr>
                        <a:t>Pixhawk 4 &amp; Power Management Module &amp; GPS</a:t>
                      </a:r>
                      <a:endParaRPr lang="en-US" b="0">
                        <a:solidFill>
                          <a:schemeClr val="tx1"/>
                        </a:solidFill>
                        <a:effectLst/>
                      </a:endParaRPr>
                    </a:p>
                  </a:txBody>
                  <a:tcPr marL="95250" marR="95250" marT="47625" marB="47625"/>
                </a:tc>
                <a:tc>
                  <a:txBody>
                    <a:bodyPr/>
                    <a:lstStyle/>
                    <a:p>
                      <a:pPr algn="ctr" rtl="0" fontAlgn="ctr">
                        <a:spcBef>
                          <a:spcPts val="0"/>
                        </a:spcBef>
                        <a:spcAft>
                          <a:spcPts val="0"/>
                        </a:spcAft>
                      </a:pPr>
                      <a:r>
                        <a:rPr lang="en-GB" sz="1400" b="0" i="0" u="none" strike="noStrike">
                          <a:solidFill>
                            <a:schemeClr val="tx1"/>
                          </a:solidFill>
                          <a:effectLst/>
                          <a:latin typeface="Calibri" panose="020F0502020204030204" pitchFamily="34" charset="0"/>
                        </a:rPr>
                        <a:t>1</a:t>
                      </a:r>
                      <a:endParaRPr lang="en-GB" b="0">
                        <a:solidFill>
                          <a:schemeClr val="tx1"/>
                        </a:solidFill>
                        <a:effectLst/>
                      </a:endParaRPr>
                    </a:p>
                  </a:txBody>
                  <a:tcPr marL="95250" marR="95250" marT="47625" marB="47625" anchor="ctr"/>
                </a:tc>
                <a:tc>
                  <a:txBody>
                    <a:bodyPr/>
                    <a:lstStyle/>
                    <a:p>
                      <a:pPr algn="ctr" rtl="0" fontAlgn="ctr">
                        <a:spcBef>
                          <a:spcPts val="0"/>
                        </a:spcBef>
                        <a:spcAft>
                          <a:spcPts val="0"/>
                        </a:spcAft>
                      </a:pPr>
                      <a:r>
                        <a:rPr lang="en-GB" sz="1400" b="0" i="0" u="none" strike="noStrike">
                          <a:solidFill>
                            <a:schemeClr val="tx1"/>
                          </a:solidFill>
                          <a:effectLst/>
                          <a:latin typeface="Calibri" panose="020F0502020204030204" pitchFamily="34" charset="0"/>
                        </a:rPr>
                        <a:t>37.75</a:t>
                      </a:r>
                      <a:endParaRPr lang="en-GB" b="0">
                        <a:solidFill>
                          <a:schemeClr val="tx1"/>
                        </a:solidFill>
                        <a:effectLst/>
                      </a:endParaRPr>
                    </a:p>
                  </a:txBody>
                  <a:tcPr marL="95250" marR="95250" marT="47625" marB="47625" anchor="ctr"/>
                </a:tc>
                <a:extLst>
                  <a:ext uri="{0D108BD9-81ED-4DB2-BD59-A6C34878D82A}">
                    <a16:rowId xmlns:a16="http://schemas.microsoft.com/office/drawing/2014/main" val="2077741674"/>
                  </a:ext>
                </a:extLst>
              </a:tr>
              <a:tr h="370840">
                <a:tc>
                  <a:txBody>
                    <a:bodyPr/>
                    <a:lstStyle/>
                    <a:p>
                      <a:pPr algn="ctr" rtl="0" fontAlgn="t">
                        <a:spcBef>
                          <a:spcPts val="0"/>
                        </a:spcBef>
                        <a:spcAft>
                          <a:spcPts val="0"/>
                        </a:spcAft>
                      </a:pPr>
                      <a:r>
                        <a:rPr lang="en-GB" sz="1400" b="0" i="0" u="none" strike="sngStrike">
                          <a:solidFill>
                            <a:schemeClr val="tx1"/>
                          </a:solidFill>
                          <a:effectLst/>
                          <a:latin typeface="Calibri" panose="020F0502020204030204" pitchFamily="34" charset="0"/>
                        </a:rPr>
                        <a:t>FRSky S8R Receiver</a:t>
                      </a:r>
                      <a:endParaRPr lang="en-GB" b="0" strike="sngStrike">
                        <a:solidFill>
                          <a:schemeClr val="tx1"/>
                        </a:solidFill>
                        <a:effectLst/>
                      </a:endParaRPr>
                    </a:p>
                  </a:txBody>
                  <a:tcPr marL="95250" marR="95250" marT="47625" marB="47625"/>
                </a:tc>
                <a:tc>
                  <a:txBody>
                    <a:bodyPr/>
                    <a:lstStyle/>
                    <a:p>
                      <a:pPr algn="ctr" rtl="0" fontAlgn="ctr">
                        <a:spcBef>
                          <a:spcPts val="0"/>
                        </a:spcBef>
                        <a:spcAft>
                          <a:spcPts val="0"/>
                        </a:spcAft>
                      </a:pPr>
                      <a:r>
                        <a:rPr lang="en-GB" sz="1400" b="0" i="0" u="none" strike="sngStrike">
                          <a:solidFill>
                            <a:schemeClr val="tx1"/>
                          </a:solidFill>
                          <a:effectLst/>
                          <a:latin typeface="Calibri" panose="020F0502020204030204" pitchFamily="34" charset="0"/>
                        </a:rPr>
                        <a:t>1</a:t>
                      </a:r>
                      <a:endParaRPr lang="en-GB" b="0" strike="sngStrike">
                        <a:solidFill>
                          <a:schemeClr val="tx1"/>
                        </a:solidFill>
                        <a:effectLst/>
                      </a:endParaRPr>
                    </a:p>
                  </a:txBody>
                  <a:tcPr marL="95250" marR="95250" marT="47625" marB="47625" anchor="ctr"/>
                </a:tc>
                <a:tc>
                  <a:txBody>
                    <a:bodyPr/>
                    <a:lstStyle/>
                    <a:p>
                      <a:pPr algn="ctr" rtl="0" fontAlgn="ctr">
                        <a:spcBef>
                          <a:spcPts val="0"/>
                        </a:spcBef>
                        <a:spcAft>
                          <a:spcPts val="0"/>
                        </a:spcAft>
                      </a:pPr>
                      <a:r>
                        <a:rPr lang="en-GB" sz="1400" b="0" i="0" u="none" strike="sngStrike">
                          <a:solidFill>
                            <a:schemeClr val="tx1"/>
                          </a:solidFill>
                          <a:effectLst/>
                          <a:latin typeface="Calibri" panose="020F0502020204030204" pitchFamily="34" charset="0"/>
                        </a:rPr>
                        <a:t>30.95</a:t>
                      </a:r>
                      <a:endParaRPr lang="en-GB" b="0" strike="sngStrike">
                        <a:solidFill>
                          <a:schemeClr val="tx1"/>
                        </a:solidFill>
                        <a:effectLst/>
                      </a:endParaRPr>
                    </a:p>
                  </a:txBody>
                  <a:tcPr marL="95250" marR="95250" marT="47625" marB="47625" anchor="ctr"/>
                </a:tc>
                <a:extLst>
                  <a:ext uri="{0D108BD9-81ED-4DB2-BD59-A6C34878D82A}">
                    <a16:rowId xmlns:a16="http://schemas.microsoft.com/office/drawing/2014/main" val="617536129"/>
                  </a:ext>
                </a:extLst>
              </a:tr>
              <a:tr h="370840">
                <a:tc>
                  <a:txBody>
                    <a:bodyPr/>
                    <a:lstStyle/>
                    <a:p>
                      <a:pPr algn="ctr"/>
                      <a:r>
                        <a:rPr lang="en-US" sz="1400">
                          <a:latin typeface="+mn-lt"/>
                        </a:rPr>
                        <a:t>30A ESC</a:t>
                      </a:r>
                      <a:endParaRPr lang="en-GB" sz="1400">
                        <a:latin typeface="+mn-lt"/>
                      </a:endParaRPr>
                    </a:p>
                  </a:txBody>
                  <a:tcPr/>
                </a:tc>
                <a:tc>
                  <a:txBody>
                    <a:bodyPr/>
                    <a:lstStyle/>
                    <a:p>
                      <a:pPr algn="ctr"/>
                      <a:r>
                        <a:rPr lang="en-US" sz="1400">
                          <a:latin typeface="+mn-lt"/>
                        </a:rPr>
                        <a:t>4</a:t>
                      </a:r>
                      <a:endParaRPr lang="en-GB" sz="1400">
                        <a:latin typeface="+mn-lt"/>
                      </a:endParaRPr>
                    </a:p>
                  </a:txBody>
                  <a:tcPr/>
                </a:tc>
                <a:tc>
                  <a:txBody>
                    <a:bodyPr/>
                    <a:lstStyle/>
                    <a:p>
                      <a:pPr algn="ctr"/>
                      <a:r>
                        <a:rPr lang="en-US" sz="1400">
                          <a:latin typeface="+mn-lt"/>
                        </a:rPr>
                        <a:t>65.00</a:t>
                      </a:r>
                      <a:endParaRPr lang="en-GB" sz="1400">
                        <a:latin typeface="+mn-lt"/>
                      </a:endParaRPr>
                    </a:p>
                  </a:txBody>
                  <a:tcPr/>
                </a:tc>
                <a:extLst>
                  <a:ext uri="{0D108BD9-81ED-4DB2-BD59-A6C34878D82A}">
                    <a16:rowId xmlns:a16="http://schemas.microsoft.com/office/drawing/2014/main" val="390996367"/>
                  </a:ext>
                </a:extLst>
              </a:tr>
              <a:tr h="370840">
                <a:tc>
                  <a:txBody>
                    <a:bodyPr/>
                    <a:lstStyle/>
                    <a:p>
                      <a:pPr algn="ctr"/>
                      <a:r>
                        <a:rPr lang="en-US" sz="1400">
                          <a:latin typeface="+mn-lt"/>
                        </a:rPr>
                        <a:t>T-Motor 12x4 Blades</a:t>
                      </a:r>
                      <a:endParaRPr lang="en-GB" sz="1400">
                        <a:latin typeface="+mn-lt"/>
                      </a:endParaRPr>
                    </a:p>
                  </a:txBody>
                  <a:tcPr/>
                </a:tc>
                <a:tc>
                  <a:txBody>
                    <a:bodyPr/>
                    <a:lstStyle/>
                    <a:p>
                      <a:pPr algn="ctr"/>
                      <a:r>
                        <a:rPr lang="en-US" sz="1400">
                          <a:latin typeface="+mn-lt"/>
                        </a:rPr>
                        <a:t>2</a:t>
                      </a:r>
                      <a:endParaRPr lang="en-GB" sz="1400">
                        <a:latin typeface="+mn-lt"/>
                      </a:endParaRPr>
                    </a:p>
                  </a:txBody>
                  <a:tcPr/>
                </a:tc>
                <a:tc>
                  <a:txBody>
                    <a:bodyPr/>
                    <a:lstStyle/>
                    <a:p>
                      <a:pPr algn="ctr"/>
                      <a:r>
                        <a:rPr lang="en-US" sz="1400">
                          <a:latin typeface="+mn-lt"/>
                        </a:rPr>
                        <a:t>65.00</a:t>
                      </a:r>
                      <a:endParaRPr lang="en-GB" sz="1400">
                        <a:latin typeface="+mn-lt"/>
                      </a:endParaRPr>
                    </a:p>
                  </a:txBody>
                  <a:tcPr/>
                </a:tc>
                <a:extLst>
                  <a:ext uri="{0D108BD9-81ED-4DB2-BD59-A6C34878D82A}">
                    <a16:rowId xmlns:a16="http://schemas.microsoft.com/office/drawing/2014/main" val="3787745735"/>
                  </a:ext>
                </a:extLst>
              </a:tr>
              <a:tr h="0">
                <a:tc>
                  <a:txBody>
                    <a:bodyPr/>
                    <a:lstStyle/>
                    <a:p>
                      <a:pPr algn="ctr" rtl="0" fontAlgn="t">
                        <a:spcBef>
                          <a:spcPts val="0"/>
                        </a:spcBef>
                        <a:spcAft>
                          <a:spcPts val="0"/>
                        </a:spcAft>
                      </a:pPr>
                      <a:r>
                        <a:rPr lang="pl-PL" sz="1400" b="0" i="0" u="none" strike="sngStrike">
                          <a:solidFill>
                            <a:schemeClr val="tx1"/>
                          </a:solidFill>
                          <a:effectLst/>
                          <a:latin typeface="Calibri" panose="020F0502020204030204" pitchFamily="34" charset="0"/>
                        </a:rPr>
                        <a:t>Sony A5100 w/16-50mm Lens</a:t>
                      </a:r>
                      <a:endParaRPr lang="pl-PL" b="0" strike="sngStrike">
                        <a:solidFill>
                          <a:schemeClr val="tx1"/>
                        </a:solidFill>
                        <a:effectLst/>
                      </a:endParaRPr>
                    </a:p>
                  </a:txBody>
                  <a:tcPr marL="95250" marR="95250" marT="47625" marB="47625"/>
                </a:tc>
                <a:tc>
                  <a:txBody>
                    <a:bodyPr/>
                    <a:lstStyle/>
                    <a:p>
                      <a:pPr algn="ctr" rtl="0" fontAlgn="ctr">
                        <a:spcBef>
                          <a:spcPts val="0"/>
                        </a:spcBef>
                        <a:spcAft>
                          <a:spcPts val="0"/>
                        </a:spcAft>
                      </a:pPr>
                      <a:r>
                        <a:rPr lang="en-GB" sz="1400" b="0" i="0" u="none" strike="sngStrike">
                          <a:solidFill>
                            <a:schemeClr val="tx1"/>
                          </a:solidFill>
                          <a:effectLst/>
                          <a:latin typeface="Calibri" panose="020F0502020204030204" pitchFamily="34" charset="0"/>
                        </a:rPr>
                        <a:t>1</a:t>
                      </a:r>
                      <a:endParaRPr lang="en-GB" b="0" strike="sngStrike">
                        <a:solidFill>
                          <a:schemeClr val="tx1"/>
                        </a:solidFill>
                        <a:effectLst/>
                      </a:endParaRPr>
                    </a:p>
                  </a:txBody>
                  <a:tcPr marL="95250" marR="95250" marT="47625" marB="47625" anchor="ctr"/>
                </a:tc>
                <a:tc>
                  <a:txBody>
                    <a:bodyPr/>
                    <a:lstStyle/>
                    <a:p>
                      <a:pPr algn="ctr" rtl="0" fontAlgn="ctr">
                        <a:spcBef>
                          <a:spcPts val="0"/>
                        </a:spcBef>
                        <a:spcAft>
                          <a:spcPts val="0"/>
                        </a:spcAft>
                      </a:pPr>
                      <a:r>
                        <a:rPr lang="en-GB" sz="1400" b="0" i="0" u="none" strike="sngStrike">
                          <a:solidFill>
                            <a:schemeClr val="tx1"/>
                          </a:solidFill>
                          <a:effectLst/>
                          <a:latin typeface="Calibri" panose="020F0502020204030204" pitchFamily="34" charset="0"/>
                        </a:rPr>
                        <a:t>399.99</a:t>
                      </a:r>
                      <a:endParaRPr lang="en-GB" b="0" strike="sngStrike">
                        <a:solidFill>
                          <a:schemeClr val="tx1"/>
                        </a:solidFill>
                        <a:effectLst/>
                      </a:endParaRPr>
                    </a:p>
                  </a:txBody>
                  <a:tcPr marL="95250" marR="95250" marT="47625" marB="47625" anchor="ctr"/>
                </a:tc>
                <a:extLst>
                  <a:ext uri="{0D108BD9-81ED-4DB2-BD59-A6C34878D82A}">
                    <a16:rowId xmlns:a16="http://schemas.microsoft.com/office/drawing/2014/main" val="1075522850"/>
                  </a:ext>
                </a:extLst>
              </a:tr>
              <a:tr h="370840">
                <a:tc>
                  <a:txBody>
                    <a:bodyPr/>
                    <a:lstStyle/>
                    <a:p>
                      <a:pPr algn="ctr"/>
                      <a:r>
                        <a:rPr lang="en-US" sz="1400">
                          <a:latin typeface="+mn-lt"/>
                        </a:rPr>
                        <a:t>5000mAH Battery 30C</a:t>
                      </a:r>
                      <a:endParaRPr lang="en-GB" sz="1400">
                        <a:latin typeface="+mn-lt"/>
                      </a:endParaRPr>
                    </a:p>
                  </a:txBody>
                  <a:tcPr/>
                </a:tc>
                <a:tc>
                  <a:txBody>
                    <a:bodyPr/>
                    <a:lstStyle/>
                    <a:p>
                      <a:pPr algn="ctr"/>
                      <a:r>
                        <a:rPr lang="en-US" sz="1400">
                          <a:latin typeface="+mn-lt"/>
                        </a:rPr>
                        <a:t>1</a:t>
                      </a:r>
                      <a:endParaRPr lang="en-GB" sz="1400">
                        <a:latin typeface="+mn-lt"/>
                      </a:endParaRPr>
                    </a:p>
                  </a:txBody>
                  <a:tcPr/>
                </a:tc>
                <a:tc>
                  <a:txBody>
                    <a:bodyPr/>
                    <a:lstStyle/>
                    <a:p>
                      <a:pPr algn="ctr"/>
                      <a:r>
                        <a:rPr lang="en-US" sz="1400">
                          <a:latin typeface="+mn-lt"/>
                        </a:rPr>
                        <a:t>50.00</a:t>
                      </a:r>
                      <a:endParaRPr lang="en-GB" sz="1400">
                        <a:latin typeface="+mn-lt"/>
                      </a:endParaRPr>
                    </a:p>
                  </a:txBody>
                  <a:tcPr/>
                </a:tc>
                <a:extLst>
                  <a:ext uri="{0D108BD9-81ED-4DB2-BD59-A6C34878D82A}">
                    <a16:rowId xmlns:a16="http://schemas.microsoft.com/office/drawing/2014/main" val="2887354021"/>
                  </a:ext>
                </a:extLst>
              </a:tr>
              <a:tr h="370840">
                <a:tc>
                  <a:txBody>
                    <a:bodyPr/>
                    <a:lstStyle/>
                    <a:p>
                      <a:pPr algn="ctr"/>
                      <a:r>
                        <a:rPr lang="en-GB" sz="1400">
                          <a:latin typeface="+mn-lt"/>
                        </a:rPr>
                        <a:t>airframe</a:t>
                      </a:r>
                    </a:p>
                  </a:txBody>
                  <a:tcPr/>
                </a:tc>
                <a:tc>
                  <a:txBody>
                    <a:bodyPr/>
                    <a:lstStyle/>
                    <a:p>
                      <a:pPr algn="ctr"/>
                      <a:r>
                        <a:rPr lang="en-GB" sz="1400">
                          <a:latin typeface="+mn-lt"/>
                        </a:rPr>
                        <a:t>1</a:t>
                      </a:r>
                    </a:p>
                  </a:txBody>
                  <a:tcPr/>
                </a:tc>
                <a:tc>
                  <a:txBody>
                    <a:bodyPr/>
                    <a:lstStyle/>
                    <a:p>
                      <a:pPr algn="ctr"/>
                      <a:r>
                        <a:rPr lang="en-GB" sz="1400">
                          <a:latin typeface="+mn-lt"/>
                        </a:rPr>
                        <a:t>100 (estimate)</a:t>
                      </a:r>
                    </a:p>
                  </a:txBody>
                  <a:tcPr/>
                </a:tc>
                <a:extLst>
                  <a:ext uri="{0D108BD9-81ED-4DB2-BD59-A6C34878D82A}">
                    <a16:rowId xmlns:a16="http://schemas.microsoft.com/office/drawing/2014/main" val="1988095032"/>
                  </a:ext>
                </a:extLst>
              </a:tr>
              <a:tr h="370840">
                <a:tc>
                  <a:txBody>
                    <a:bodyPr/>
                    <a:lstStyle/>
                    <a:p>
                      <a:pPr algn="ctr"/>
                      <a:r>
                        <a:rPr lang="en-GB" sz="1400">
                          <a:latin typeface="+mn-lt"/>
                        </a:rPr>
                        <a:t>3D Printed Gimbal and 2 Motors</a:t>
                      </a:r>
                    </a:p>
                  </a:txBody>
                  <a:tcPr/>
                </a:tc>
                <a:tc>
                  <a:txBody>
                    <a:bodyPr/>
                    <a:lstStyle/>
                    <a:p>
                      <a:pPr algn="ctr"/>
                      <a:r>
                        <a:rPr lang="en-GB" sz="1400">
                          <a:latin typeface="+mn-lt"/>
                        </a:rPr>
                        <a:t>1</a:t>
                      </a:r>
                    </a:p>
                  </a:txBody>
                  <a:tcPr/>
                </a:tc>
                <a:tc>
                  <a:txBody>
                    <a:bodyPr/>
                    <a:lstStyle/>
                    <a:p>
                      <a:pPr algn="ctr"/>
                      <a:r>
                        <a:rPr lang="en-GB" sz="1400">
                          <a:latin typeface="+mn-lt"/>
                        </a:rPr>
                        <a:t>£100 (Estimate)</a:t>
                      </a:r>
                    </a:p>
                  </a:txBody>
                  <a:tcPr/>
                </a:tc>
                <a:extLst>
                  <a:ext uri="{0D108BD9-81ED-4DB2-BD59-A6C34878D82A}">
                    <a16:rowId xmlns:a16="http://schemas.microsoft.com/office/drawing/2014/main" val="2704572789"/>
                  </a:ext>
                </a:extLst>
              </a:tr>
              <a:tr h="370840">
                <a:tc gridSpan="2">
                  <a:txBody>
                    <a:bodyPr/>
                    <a:lstStyle/>
                    <a:p>
                      <a:pPr algn="ctr"/>
                      <a:r>
                        <a:rPr lang="en-US" sz="1400">
                          <a:latin typeface="+mn-lt"/>
                        </a:rPr>
                        <a:t>Total Cost</a:t>
                      </a:r>
                      <a:endParaRPr lang="en-GB" sz="1400">
                        <a:latin typeface="+mn-lt"/>
                      </a:endParaRPr>
                    </a:p>
                  </a:txBody>
                  <a:tcPr/>
                </a:tc>
                <a:tc hMerge="1">
                  <a:txBody>
                    <a:bodyPr/>
                    <a:lstStyle/>
                    <a:p>
                      <a:pPr algn="ctr"/>
                      <a:endParaRPr lang="en-GB" sz="1400">
                        <a:latin typeface="+mn-lt"/>
                      </a:endParaRPr>
                    </a:p>
                  </a:txBody>
                  <a:tcPr/>
                </a:tc>
                <a:tc>
                  <a:txBody>
                    <a:bodyPr/>
                    <a:lstStyle/>
                    <a:p>
                      <a:pPr algn="ctr"/>
                      <a:r>
                        <a:rPr lang="en-US" sz="1400">
                          <a:solidFill>
                            <a:srgbClr val="FF0000"/>
                          </a:solidFill>
                          <a:latin typeface="+mn-lt"/>
                        </a:rPr>
                        <a:t>£317</a:t>
                      </a:r>
                      <a:r>
                        <a:rPr lang="en-GB" sz="1400">
                          <a:solidFill>
                            <a:srgbClr val="FF0000"/>
                          </a:solidFill>
                          <a:latin typeface="+mn-lt"/>
                        </a:rPr>
                        <a:t>.75</a:t>
                      </a:r>
                      <a:endParaRPr lang="en-US" sz="1400">
                        <a:solidFill>
                          <a:srgbClr val="FF0000"/>
                        </a:solidFill>
                        <a:latin typeface="+mn-lt"/>
                      </a:endParaRPr>
                    </a:p>
                  </a:txBody>
                  <a:tcPr/>
                </a:tc>
                <a:extLst>
                  <a:ext uri="{0D108BD9-81ED-4DB2-BD59-A6C34878D82A}">
                    <a16:rowId xmlns:a16="http://schemas.microsoft.com/office/drawing/2014/main" val="2917221758"/>
                  </a:ext>
                </a:extLst>
              </a:tr>
            </a:tbl>
          </a:graphicData>
        </a:graphic>
      </p:graphicFrame>
      <p:sp>
        <p:nvSpPr>
          <p:cNvPr id="11" name="TextBox 10">
            <a:extLst>
              <a:ext uri="{FF2B5EF4-FFF2-40B4-BE49-F238E27FC236}">
                <a16:creationId xmlns:a16="http://schemas.microsoft.com/office/drawing/2014/main" id="{AD1B4BC1-32DA-5414-125F-9D2DE7207BD5}"/>
              </a:ext>
            </a:extLst>
          </p:cNvPr>
          <p:cNvSpPr txBox="1"/>
          <p:nvPr/>
        </p:nvSpPr>
        <p:spPr>
          <a:xfrm>
            <a:off x="6615146" y="898478"/>
            <a:ext cx="4435165" cy="830997"/>
          </a:xfrm>
          <a:prstGeom prst="rect">
            <a:avLst/>
          </a:prstGeom>
          <a:noFill/>
        </p:spPr>
        <p:txBody>
          <a:bodyPr wrap="square" rtlCol="0">
            <a:spAutoFit/>
          </a:bodyPr>
          <a:lstStyle/>
          <a:p>
            <a:pPr algn="ctr"/>
            <a:r>
              <a:rPr lang="en-US" sz="2400" b="1"/>
              <a:t>Total Budget With University discount</a:t>
            </a:r>
            <a:endParaRPr lang="en-GB" sz="2400" b="1"/>
          </a:p>
        </p:txBody>
      </p:sp>
      <p:pic>
        <p:nvPicPr>
          <p:cNvPr id="24" name="Audio 23">
            <a:hlinkClick r:id="" action="ppaction://media"/>
            <a:extLst>
              <a:ext uri="{FF2B5EF4-FFF2-40B4-BE49-F238E27FC236}">
                <a16:creationId xmlns:a16="http://schemas.microsoft.com/office/drawing/2014/main" id="{F8A153CE-A0DA-3897-C6D6-168C6E877FA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90547358"/>
      </p:ext>
    </p:extLst>
  </p:cSld>
  <p:clrMapOvr>
    <a:masterClrMapping/>
  </p:clrMapOvr>
  <mc:AlternateContent xmlns:mc="http://schemas.openxmlformats.org/markup-compatibility/2006" xmlns:p14="http://schemas.microsoft.com/office/powerpoint/2010/main">
    <mc:Choice Requires="p14">
      <p:transition spd="slow" p14:dur="2000" advTm="22536"/>
    </mc:Choice>
    <mc:Fallback xmlns="">
      <p:transition spd="slow" advTm="22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7861E-F1C2-4FA7-B403-147759E53C90}"/>
              </a:ext>
            </a:extLst>
          </p:cNvPr>
          <p:cNvSpPr/>
          <p:nvPr/>
        </p:nvSpPr>
        <p:spPr>
          <a:xfrm>
            <a:off x="-3607"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C27F8BE-569C-44CA-98D8-B6686B195E85}"/>
              </a:ext>
            </a:extLst>
          </p:cNvPr>
          <p:cNvSpPr>
            <a:spLocks noGrp="1"/>
          </p:cNvSpPr>
          <p:nvPr>
            <p:ph type="title"/>
          </p:nvPr>
        </p:nvSpPr>
        <p:spPr>
          <a:xfrm>
            <a:off x="584703" y="175418"/>
            <a:ext cx="10515600" cy="1064907"/>
          </a:xfrm>
        </p:spPr>
        <p:txBody>
          <a:bodyPr/>
          <a:lstStyle/>
          <a:p>
            <a:r>
              <a:rPr lang="en-GB">
                <a:solidFill>
                  <a:schemeClr val="accent4">
                    <a:lumMod val="75000"/>
                  </a:schemeClr>
                </a:solidFill>
                <a:latin typeface="Arial Black"/>
              </a:rPr>
              <a:t>Mitigating Risks</a:t>
            </a:r>
            <a:endParaRPr lang="en-GB">
              <a:solidFill>
                <a:schemeClr val="accent4">
                  <a:lumMod val="75000"/>
                </a:schemeClr>
              </a:solidFill>
            </a:endParaRPr>
          </a:p>
        </p:txBody>
      </p:sp>
      <p:pic>
        <p:nvPicPr>
          <p:cNvPr id="5" name="Picture 4" descr="A picture containing text&#10;&#10;Description automatically generated">
            <a:extLst>
              <a:ext uri="{FF2B5EF4-FFF2-40B4-BE49-F238E27FC236}">
                <a16:creationId xmlns:a16="http://schemas.microsoft.com/office/drawing/2014/main" id="{AC23C6C9-DA6F-472C-89CE-A0A49614E795}"/>
              </a:ext>
            </a:extLst>
          </p:cNvPr>
          <p:cNvPicPr>
            <a:picLocks noChangeAspect="1"/>
          </p:cNvPicPr>
          <p:nvPr/>
        </p:nvPicPr>
        <p:blipFill>
          <a:blip r:embed="rId5"/>
          <a:stretch>
            <a:fillRect/>
          </a:stretch>
        </p:blipFill>
        <p:spPr>
          <a:xfrm>
            <a:off x="9432521" y="5909732"/>
            <a:ext cx="2454680" cy="630956"/>
          </a:xfrm>
          <a:prstGeom prst="rect">
            <a:avLst/>
          </a:prstGeom>
        </p:spPr>
      </p:pic>
      <p:sp>
        <p:nvSpPr>
          <p:cNvPr id="7" name="Content Placeholder 2">
            <a:extLst>
              <a:ext uri="{FF2B5EF4-FFF2-40B4-BE49-F238E27FC236}">
                <a16:creationId xmlns:a16="http://schemas.microsoft.com/office/drawing/2014/main" id="{25D1C820-136B-4E3E-9510-962A3C9D5759}"/>
              </a:ext>
            </a:extLst>
          </p:cNvPr>
          <p:cNvSpPr txBox="1">
            <a:spLocks/>
          </p:cNvSpPr>
          <p:nvPr/>
        </p:nvSpPr>
        <p:spPr>
          <a:xfrm>
            <a:off x="838200" y="1371600"/>
            <a:ext cx="10621002" cy="4953000"/>
          </a:xfrm>
          <a:prstGeom prst="rect">
            <a:avLst/>
          </a:prstGeom>
        </p:spPr>
        <p:txBody>
          <a:bodyPr/>
          <a:lstStyle/>
          <a:p>
            <a:pPr algn="just">
              <a:spcBef>
                <a:spcPct val="20000"/>
              </a:spcBef>
              <a:spcAft>
                <a:spcPts val="1200"/>
              </a:spcAft>
              <a:defRPr/>
            </a:pPr>
            <a:endParaRPr lang="en-GB" sz="1800" kern="0">
              <a:latin typeface="Arial" panose="020B0604020202020204" pitchFamily="34" charset="0"/>
              <a:cs typeface="Arial" panose="020B0604020202020204" pitchFamily="34" charset="0"/>
            </a:endParaRPr>
          </a:p>
        </p:txBody>
      </p:sp>
      <p:pic>
        <p:nvPicPr>
          <p:cNvPr id="3" name="Picture 2" descr="A logo of a drone&#10;&#10;Description automatically generated">
            <a:extLst>
              <a:ext uri="{FF2B5EF4-FFF2-40B4-BE49-F238E27FC236}">
                <a16:creationId xmlns:a16="http://schemas.microsoft.com/office/drawing/2014/main" id="{12B4CDE5-D11B-E291-A400-21403A0E4CC1}"/>
              </a:ext>
            </a:extLst>
          </p:cNvPr>
          <p:cNvPicPr>
            <a:picLocks noChangeAspect="1"/>
          </p:cNvPicPr>
          <p:nvPr/>
        </p:nvPicPr>
        <p:blipFill>
          <a:blip r:embed="rId6"/>
          <a:stretch>
            <a:fillRect/>
          </a:stretch>
        </p:blipFill>
        <p:spPr>
          <a:xfrm>
            <a:off x="-3607" y="5912312"/>
            <a:ext cx="964307" cy="946485"/>
          </a:xfrm>
          <a:prstGeom prst="rect">
            <a:avLst/>
          </a:prstGeom>
        </p:spPr>
      </p:pic>
      <p:graphicFrame>
        <p:nvGraphicFramePr>
          <p:cNvPr id="9" name="Table 8">
            <a:extLst>
              <a:ext uri="{FF2B5EF4-FFF2-40B4-BE49-F238E27FC236}">
                <a16:creationId xmlns:a16="http://schemas.microsoft.com/office/drawing/2014/main" id="{8632B61C-7698-47D7-C4AC-A3FF0714E0E7}"/>
              </a:ext>
            </a:extLst>
          </p:cNvPr>
          <p:cNvGraphicFramePr>
            <a:graphicFrameLocks noGrp="1"/>
          </p:cNvGraphicFramePr>
          <p:nvPr>
            <p:extLst>
              <p:ext uri="{D42A27DB-BD31-4B8C-83A1-F6EECF244321}">
                <p14:modId xmlns:p14="http://schemas.microsoft.com/office/powerpoint/2010/main" val="2669934442"/>
              </p:ext>
            </p:extLst>
          </p:nvPr>
        </p:nvGraphicFramePr>
        <p:xfrm>
          <a:off x="838200" y="1650276"/>
          <a:ext cx="10515599" cy="3221668"/>
        </p:xfrm>
        <a:graphic>
          <a:graphicData uri="http://schemas.openxmlformats.org/drawingml/2006/table">
            <a:tbl>
              <a:tblPr/>
              <a:tblGrid>
                <a:gridCol w="509076">
                  <a:extLst>
                    <a:ext uri="{9D8B030D-6E8A-4147-A177-3AD203B41FA5}">
                      <a16:colId xmlns:a16="http://schemas.microsoft.com/office/drawing/2014/main" val="3535446477"/>
                    </a:ext>
                  </a:extLst>
                </a:gridCol>
                <a:gridCol w="763614">
                  <a:extLst>
                    <a:ext uri="{9D8B030D-6E8A-4147-A177-3AD203B41FA5}">
                      <a16:colId xmlns:a16="http://schemas.microsoft.com/office/drawing/2014/main" val="1132571333"/>
                    </a:ext>
                  </a:extLst>
                </a:gridCol>
                <a:gridCol w="1996532">
                  <a:extLst>
                    <a:ext uri="{9D8B030D-6E8A-4147-A177-3AD203B41FA5}">
                      <a16:colId xmlns:a16="http://schemas.microsoft.com/office/drawing/2014/main" val="1507984429"/>
                    </a:ext>
                  </a:extLst>
                </a:gridCol>
                <a:gridCol w="657556">
                  <a:extLst>
                    <a:ext uri="{9D8B030D-6E8A-4147-A177-3AD203B41FA5}">
                      <a16:colId xmlns:a16="http://schemas.microsoft.com/office/drawing/2014/main" val="2111046958"/>
                    </a:ext>
                  </a:extLst>
                </a:gridCol>
                <a:gridCol w="657556">
                  <a:extLst>
                    <a:ext uri="{9D8B030D-6E8A-4147-A177-3AD203B41FA5}">
                      <a16:colId xmlns:a16="http://schemas.microsoft.com/office/drawing/2014/main" val="3171363428"/>
                    </a:ext>
                  </a:extLst>
                </a:gridCol>
                <a:gridCol w="657556">
                  <a:extLst>
                    <a:ext uri="{9D8B030D-6E8A-4147-A177-3AD203B41FA5}">
                      <a16:colId xmlns:a16="http://schemas.microsoft.com/office/drawing/2014/main" val="1499704141"/>
                    </a:ext>
                  </a:extLst>
                </a:gridCol>
                <a:gridCol w="2259025">
                  <a:extLst>
                    <a:ext uri="{9D8B030D-6E8A-4147-A177-3AD203B41FA5}">
                      <a16:colId xmlns:a16="http://schemas.microsoft.com/office/drawing/2014/main" val="1141226257"/>
                    </a:ext>
                  </a:extLst>
                </a:gridCol>
                <a:gridCol w="1996532">
                  <a:extLst>
                    <a:ext uri="{9D8B030D-6E8A-4147-A177-3AD203B41FA5}">
                      <a16:colId xmlns:a16="http://schemas.microsoft.com/office/drawing/2014/main" val="279144540"/>
                    </a:ext>
                  </a:extLst>
                </a:gridCol>
                <a:gridCol w="1018152">
                  <a:extLst>
                    <a:ext uri="{9D8B030D-6E8A-4147-A177-3AD203B41FA5}">
                      <a16:colId xmlns:a16="http://schemas.microsoft.com/office/drawing/2014/main" val="1874629760"/>
                    </a:ext>
                  </a:extLst>
                </a:gridCol>
              </a:tblGrid>
              <a:tr h="286500">
                <a:tc>
                  <a:txBody>
                    <a:bodyPr/>
                    <a:lstStyle/>
                    <a:p>
                      <a:pPr algn="ctr" fontAlgn="ctr"/>
                      <a:r>
                        <a:rPr lang="en-GB" sz="900" b="0" i="0" u="none" strike="noStrike">
                          <a:solidFill>
                            <a:srgbClr val="000000"/>
                          </a:solidFill>
                          <a:effectLst/>
                          <a:latin typeface="Aptos Narrow" panose="020B0004020202020204" pitchFamily="34" charset="0"/>
                        </a:rPr>
                        <a:t>ID </a:t>
                      </a:r>
                    </a:p>
                  </a:txBody>
                  <a:tcPr marL="7958" marR="7958" marT="7958"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900" b="0" i="0" u="none" strike="noStrike">
                          <a:solidFill>
                            <a:srgbClr val="000000"/>
                          </a:solidFill>
                          <a:effectLst/>
                          <a:latin typeface="Aptos Narrow" panose="020B0004020202020204" pitchFamily="34" charset="0"/>
                        </a:rPr>
                        <a:t>Date raised </a:t>
                      </a:r>
                    </a:p>
                  </a:txBody>
                  <a:tcPr marL="7958" marR="7958" marT="795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900" b="0" i="0" u="none" strike="noStrike">
                          <a:solidFill>
                            <a:srgbClr val="000000"/>
                          </a:solidFill>
                          <a:effectLst/>
                          <a:latin typeface="Aptos Narrow" panose="020B0004020202020204" pitchFamily="34" charset="0"/>
                        </a:rPr>
                        <a:t>Risk Description</a:t>
                      </a:r>
                    </a:p>
                  </a:txBody>
                  <a:tcPr marL="7958" marR="7958" marT="795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900" b="0" i="0" u="none" strike="noStrike">
                          <a:solidFill>
                            <a:srgbClr val="000000"/>
                          </a:solidFill>
                          <a:effectLst/>
                          <a:latin typeface="Aptos Narrow" panose="020B0004020202020204" pitchFamily="34" charset="0"/>
                        </a:rPr>
                        <a:t>Probability </a:t>
                      </a:r>
                    </a:p>
                  </a:txBody>
                  <a:tcPr marL="7958" marR="7958" marT="795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900" b="0" i="0" u="none" strike="noStrike">
                          <a:solidFill>
                            <a:srgbClr val="000000"/>
                          </a:solidFill>
                          <a:effectLst/>
                          <a:latin typeface="Aptos Narrow" panose="020B0004020202020204" pitchFamily="34" charset="0"/>
                        </a:rPr>
                        <a:t>Impact</a:t>
                      </a:r>
                    </a:p>
                  </a:txBody>
                  <a:tcPr marL="7958" marR="7958" marT="795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900" b="0" i="0" u="none" strike="noStrike">
                          <a:solidFill>
                            <a:srgbClr val="000000"/>
                          </a:solidFill>
                          <a:effectLst/>
                          <a:latin typeface="Aptos Narrow" panose="020B0004020202020204" pitchFamily="34" charset="0"/>
                        </a:rPr>
                        <a:t>Severity</a:t>
                      </a:r>
                    </a:p>
                  </a:txBody>
                  <a:tcPr marL="7958" marR="7958" marT="795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900" b="0" i="0" u="none" strike="noStrike">
                          <a:solidFill>
                            <a:srgbClr val="000000"/>
                          </a:solidFill>
                          <a:effectLst/>
                          <a:latin typeface="Aptos Narrow" panose="020B0004020202020204" pitchFamily="34" charset="0"/>
                        </a:rPr>
                        <a:t>Mitigation </a:t>
                      </a:r>
                    </a:p>
                  </a:txBody>
                  <a:tcPr marL="7958" marR="7958" marT="795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900" b="0" i="0" u="none" strike="noStrike">
                          <a:solidFill>
                            <a:srgbClr val="000000"/>
                          </a:solidFill>
                          <a:effectLst/>
                          <a:latin typeface="Aptos Narrow" panose="020B0004020202020204" pitchFamily="34" charset="0"/>
                        </a:rPr>
                        <a:t>Contingency plan</a:t>
                      </a:r>
                    </a:p>
                  </a:txBody>
                  <a:tcPr marL="7958" marR="7958" marT="795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900" b="0" i="0" u="none" strike="noStrike">
                          <a:solidFill>
                            <a:srgbClr val="000000"/>
                          </a:solidFill>
                          <a:effectLst/>
                          <a:latin typeface="Aptos Narrow" panose="020B0004020202020204" pitchFamily="34" charset="0"/>
                        </a:rPr>
                        <a:t>Signed off by </a:t>
                      </a:r>
                    </a:p>
                  </a:txBody>
                  <a:tcPr marL="7958" marR="7958" marT="7958"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64716860"/>
                  </a:ext>
                </a:extLst>
              </a:tr>
              <a:tr h="264747">
                <a:tc>
                  <a:txBody>
                    <a:bodyPr/>
                    <a:lstStyle/>
                    <a:p>
                      <a:pPr algn="l" fontAlgn="b"/>
                      <a:r>
                        <a:rPr lang="en-GB" sz="900" b="0" i="0" u="none" strike="noStrike">
                          <a:solidFill>
                            <a:srgbClr val="000000"/>
                          </a:solidFill>
                          <a:effectLst/>
                          <a:latin typeface="Aptos Narrow" panose="020B0004020202020204" pitchFamily="34" charset="0"/>
                        </a:rPr>
                        <a:t> 1.1</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r" fontAlgn="b"/>
                      <a:r>
                        <a:rPr lang="en-GB" sz="900" b="0" i="0" u="none" strike="noStrike">
                          <a:solidFill>
                            <a:srgbClr val="000000"/>
                          </a:solidFill>
                          <a:effectLst/>
                          <a:latin typeface="Aptos Narrow" panose="020B0004020202020204" pitchFamily="34" charset="0"/>
                        </a:rPr>
                        <a:t>11/10/2024</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Illness of team member</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7</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3</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21</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l" fontAlgn="b"/>
                      <a:r>
                        <a:rPr lang="en-GB" sz="900" b="0" i="0" u="none" strike="noStrike">
                          <a:solidFill>
                            <a:srgbClr val="000000"/>
                          </a:solidFill>
                          <a:effectLst/>
                          <a:latin typeface="Aptos Narrow" panose="020B0004020202020204" pitchFamily="34" charset="0"/>
                        </a:rPr>
                        <a:t>following the WHO guidelines </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b"/>
                      <a:r>
                        <a:rPr lang="en-GB" sz="900" b="0" i="0" u="none" strike="noStrike">
                          <a:solidFill>
                            <a:srgbClr val="000000"/>
                          </a:solidFill>
                          <a:effectLst/>
                          <a:latin typeface="Aptos Narrow" panose="020B0004020202020204" pitchFamily="34" charset="0"/>
                        </a:rPr>
                        <a:t>Redistribute workloads across the whole team to fill in for an ill team mate  </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b"/>
                      <a:r>
                        <a:rPr lang="en-GB" sz="900" b="0" i="0" u="none" strike="noStrike">
                          <a:solidFill>
                            <a:srgbClr val="000000"/>
                          </a:solidFill>
                          <a:effectLst/>
                          <a:latin typeface="Aptos Narrow" panose="020B0004020202020204" pitchFamily="34" charset="0"/>
                        </a:rPr>
                        <a:t> Michael Parker</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3557049787"/>
                  </a:ext>
                </a:extLst>
              </a:tr>
              <a:tr h="264747">
                <a:tc>
                  <a:txBody>
                    <a:bodyPr/>
                    <a:lstStyle/>
                    <a:p>
                      <a:pPr algn="l" fontAlgn="b"/>
                      <a:r>
                        <a:rPr lang="en-GB" sz="900" b="0" i="0" u="none" strike="noStrike">
                          <a:solidFill>
                            <a:srgbClr val="000000"/>
                          </a:solidFill>
                          <a:effectLst/>
                          <a:latin typeface="Aptos Narrow" panose="020B0004020202020204" pitchFamily="34" charset="0"/>
                        </a:rPr>
                        <a:t> 1.2</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r" fontAlgn="b"/>
                      <a:r>
                        <a:rPr lang="en-GB" sz="900" b="0" i="0" u="none" strike="noStrike">
                          <a:solidFill>
                            <a:srgbClr val="000000"/>
                          </a:solidFill>
                          <a:effectLst/>
                          <a:latin typeface="Aptos Narrow" panose="020B0004020202020204" pitchFamily="34" charset="0"/>
                        </a:rPr>
                        <a:t>11/10/2024</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Team member Injury</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1</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4</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4</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l" fontAlgn="b"/>
                      <a:r>
                        <a:rPr lang="en-GB" sz="900" b="0" i="0" u="none" strike="noStrike">
                          <a:solidFill>
                            <a:srgbClr val="000000"/>
                          </a:solidFill>
                          <a:effectLst/>
                          <a:latin typeface="Aptos Narrow" panose="020B0004020202020204" pitchFamily="34" charset="0"/>
                        </a:rPr>
                        <a:t>Team members to  take care during physical activity</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b"/>
                      <a:r>
                        <a:rPr lang="en-GB" sz="900" b="0" i="0" u="none" strike="noStrike">
                          <a:solidFill>
                            <a:srgbClr val="000000"/>
                          </a:solidFill>
                          <a:effectLst/>
                          <a:latin typeface="Aptos Narrow" panose="020B0004020202020204" pitchFamily="34" charset="0"/>
                        </a:rPr>
                        <a:t> Redistribute the workloads of the affected member</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b"/>
                      <a:r>
                        <a:rPr lang="en-GB" sz="900" b="0" i="0" u="none" strike="noStrike">
                          <a:solidFill>
                            <a:srgbClr val="000000"/>
                          </a:solidFill>
                          <a:effectLst/>
                          <a:latin typeface="Aptos Narrow" panose="020B0004020202020204" pitchFamily="34" charset="0"/>
                        </a:rPr>
                        <a:t> Michael Parker</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3595522916"/>
                  </a:ext>
                </a:extLst>
              </a:tr>
              <a:tr h="382000">
                <a:tc>
                  <a:txBody>
                    <a:bodyPr/>
                    <a:lstStyle/>
                    <a:p>
                      <a:pPr algn="l" fontAlgn="b"/>
                      <a:r>
                        <a:rPr lang="en-GB" sz="900" b="0" i="0" u="none" strike="noStrike">
                          <a:solidFill>
                            <a:srgbClr val="000000"/>
                          </a:solidFill>
                          <a:effectLst/>
                          <a:latin typeface="Aptos Narrow" panose="020B0004020202020204" pitchFamily="34" charset="0"/>
                        </a:rPr>
                        <a:t>1.3 </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r" fontAlgn="b"/>
                      <a:r>
                        <a:rPr lang="en-GB" sz="900" b="0" i="0" u="none" strike="noStrike">
                          <a:solidFill>
                            <a:srgbClr val="000000"/>
                          </a:solidFill>
                          <a:effectLst/>
                          <a:latin typeface="Aptos Narrow" panose="020B0004020202020204" pitchFamily="34" charset="0"/>
                        </a:rPr>
                        <a:t>11/10/2024</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Mentor weekly inavailability</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6</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2</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12</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l" fontAlgn="b"/>
                      <a:r>
                        <a:rPr lang="en-GB" sz="900" b="0" i="0" u="none" strike="noStrike">
                          <a:solidFill>
                            <a:srgbClr val="000000"/>
                          </a:solidFill>
                          <a:effectLst/>
                          <a:latin typeface="Aptos Narrow" panose="020B0004020202020204" pitchFamily="34" charset="0"/>
                        </a:rPr>
                        <a:t>Before scheduled meeting, ensure staff availabilty</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b"/>
                      <a:r>
                        <a:rPr lang="en-GB" sz="900" b="0" i="0" u="none" strike="noStrike">
                          <a:solidFill>
                            <a:srgbClr val="000000"/>
                          </a:solidFill>
                          <a:effectLst/>
                          <a:latin typeface="Aptos Narrow" panose="020B0004020202020204" pitchFamily="34" charset="0"/>
                        </a:rPr>
                        <a:t>arrange for alternate schedule for the affected weeks.</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b"/>
                      <a:r>
                        <a:rPr lang="en-GB" sz="900" b="0" i="0" u="none" strike="noStrike">
                          <a:solidFill>
                            <a:srgbClr val="000000"/>
                          </a:solidFill>
                          <a:effectLst/>
                          <a:latin typeface="Aptos Narrow" panose="020B0004020202020204" pitchFamily="34" charset="0"/>
                        </a:rPr>
                        <a:t> Michael Parker</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923871535"/>
                  </a:ext>
                </a:extLst>
              </a:tr>
              <a:tr h="264747">
                <a:tc>
                  <a:txBody>
                    <a:bodyPr/>
                    <a:lstStyle/>
                    <a:p>
                      <a:pPr algn="l" fontAlgn="b"/>
                      <a:r>
                        <a:rPr lang="en-GB" sz="900" b="0" i="0" u="none" strike="noStrike">
                          <a:solidFill>
                            <a:srgbClr val="000000"/>
                          </a:solidFill>
                          <a:effectLst/>
                          <a:latin typeface="Aptos Narrow" panose="020B0004020202020204" pitchFamily="34" charset="0"/>
                        </a:rPr>
                        <a:t> 1.4</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r" fontAlgn="b"/>
                      <a:r>
                        <a:rPr lang="en-GB" sz="900" b="0" i="0" u="none" strike="noStrike">
                          <a:solidFill>
                            <a:srgbClr val="000000"/>
                          </a:solidFill>
                          <a:effectLst/>
                          <a:latin typeface="Aptos Narrow" panose="020B0004020202020204" pitchFamily="34" charset="0"/>
                        </a:rPr>
                        <a:t>11/10/2024</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Team member timetable clash</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2</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3</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6</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l" fontAlgn="b"/>
                      <a:r>
                        <a:rPr lang="en-GB" sz="900" b="0" i="0" u="none" strike="noStrike">
                          <a:solidFill>
                            <a:srgbClr val="000000"/>
                          </a:solidFill>
                          <a:effectLst/>
                          <a:latin typeface="Aptos Narrow" panose="020B0004020202020204" pitchFamily="34" charset="0"/>
                        </a:rPr>
                        <a:t>Regularly check calenders  </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b"/>
                      <a:r>
                        <a:rPr lang="en-GB" sz="900" b="0" i="0" u="none" strike="noStrike">
                          <a:solidFill>
                            <a:srgbClr val="000000"/>
                          </a:solidFill>
                          <a:effectLst/>
                          <a:latin typeface="Aptos Narrow" panose="020B0004020202020204" pitchFamily="34" charset="0"/>
                        </a:rPr>
                        <a:t>Fill out a progree report for that week and all others </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b"/>
                      <a:r>
                        <a:rPr lang="en-GB" sz="900" b="0" i="0" u="none" strike="noStrike">
                          <a:solidFill>
                            <a:srgbClr val="000000"/>
                          </a:solidFill>
                          <a:effectLst/>
                          <a:latin typeface="Aptos Narrow" panose="020B0004020202020204" pitchFamily="34" charset="0"/>
                        </a:rPr>
                        <a:t>Michael Parker </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1154146927"/>
                  </a:ext>
                </a:extLst>
              </a:tr>
              <a:tr h="264747">
                <a:tc>
                  <a:txBody>
                    <a:bodyPr/>
                    <a:lstStyle/>
                    <a:p>
                      <a:pPr algn="l" fontAlgn="b"/>
                      <a:r>
                        <a:rPr lang="en-GB" sz="900" b="0" i="0" u="none" strike="noStrike">
                          <a:solidFill>
                            <a:srgbClr val="000000"/>
                          </a:solidFill>
                          <a:effectLst/>
                          <a:latin typeface="Aptos Narrow" panose="020B0004020202020204" pitchFamily="34" charset="0"/>
                        </a:rPr>
                        <a:t> 1.5</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r" fontAlgn="b"/>
                      <a:r>
                        <a:rPr lang="en-GB" sz="900" b="0" i="0" u="none" strike="noStrike">
                          <a:solidFill>
                            <a:srgbClr val="000000"/>
                          </a:solidFill>
                          <a:effectLst/>
                          <a:latin typeface="Aptos Narrow" panose="020B0004020202020204" pitchFamily="34" charset="0"/>
                        </a:rPr>
                        <a:t>11/10/2024</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Part Manufacturing error </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6</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8</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48</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GB" sz="900" b="0" i="0" u="none" strike="noStrike">
                          <a:solidFill>
                            <a:srgbClr val="000000"/>
                          </a:solidFill>
                          <a:effectLst/>
                          <a:latin typeface="Aptos Narrow" panose="020B0004020202020204" pitchFamily="34" charset="0"/>
                        </a:rPr>
                        <a:t>Order the Parts early.</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b"/>
                      <a:r>
                        <a:rPr lang="en-GB" sz="900" b="0" i="0" u="none" strike="noStrike">
                          <a:solidFill>
                            <a:srgbClr val="000000"/>
                          </a:solidFill>
                          <a:effectLst/>
                          <a:latin typeface="Aptos Narrow" panose="020B0004020202020204" pitchFamily="34" charset="0"/>
                        </a:rPr>
                        <a:t> Reorder the parts or think of alternative solutions to the problem.</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b"/>
                      <a:r>
                        <a:rPr lang="en-GB" sz="900" b="0" i="0" u="none" strike="noStrike">
                          <a:solidFill>
                            <a:srgbClr val="000000"/>
                          </a:solidFill>
                          <a:effectLst/>
                          <a:latin typeface="Aptos Narrow" panose="020B0004020202020204" pitchFamily="34" charset="0"/>
                        </a:rPr>
                        <a:t> Michael Parker</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2574409630"/>
                  </a:ext>
                </a:extLst>
              </a:tr>
              <a:tr h="264747">
                <a:tc>
                  <a:txBody>
                    <a:bodyPr/>
                    <a:lstStyle/>
                    <a:p>
                      <a:pPr algn="l" fontAlgn="b"/>
                      <a:r>
                        <a:rPr lang="en-GB" sz="900" b="0" i="0" u="none" strike="noStrike">
                          <a:solidFill>
                            <a:srgbClr val="000000"/>
                          </a:solidFill>
                          <a:effectLst/>
                          <a:latin typeface="Aptos Narrow" panose="020B0004020202020204" pitchFamily="34" charset="0"/>
                        </a:rPr>
                        <a:t> 1.6</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r" fontAlgn="b"/>
                      <a:r>
                        <a:rPr lang="en-GB" sz="900" b="0" i="0" u="none" strike="noStrike">
                          <a:solidFill>
                            <a:srgbClr val="000000"/>
                          </a:solidFill>
                          <a:effectLst/>
                          <a:latin typeface="Aptos Narrow" panose="020B0004020202020204" pitchFamily="34" charset="0"/>
                        </a:rPr>
                        <a:t>11/10/2024</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Project files save Corruption/overwrite</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4</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10</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40</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GB" sz="900" b="0" i="0" u="none" strike="noStrike">
                          <a:solidFill>
                            <a:srgbClr val="000000"/>
                          </a:solidFill>
                          <a:effectLst/>
                          <a:latin typeface="Aptos Narrow" panose="020B0004020202020204" pitchFamily="34" charset="0"/>
                        </a:rPr>
                        <a:t>Have muliple backups of main repository</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b"/>
                      <a:r>
                        <a:rPr lang="en-GB" sz="900" b="0" i="0" u="none" strike="noStrike">
                          <a:solidFill>
                            <a:srgbClr val="000000"/>
                          </a:solidFill>
                          <a:effectLst/>
                          <a:latin typeface="Aptos Narrow" panose="020B0004020202020204" pitchFamily="34" charset="0"/>
                        </a:rPr>
                        <a:t> GitHub has a feature to recover deleted files.</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b"/>
                      <a:r>
                        <a:rPr lang="en-GB" sz="900" b="0" i="0" u="none" strike="noStrike">
                          <a:solidFill>
                            <a:srgbClr val="000000"/>
                          </a:solidFill>
                          <a:effectLst/>
                          <a:latin typeface="Aptos Narrow" panose="020B0004020202020204" pitchFamily="34" charset="0"/>
                        </a:rPr>
                        <a:t> Michael Parker</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3024530741"/>
                  </a:ext>
                </a:extLst>
              </a:tr>
              <a:tr h="264747">
                <a:tc>
                  <a:txBody>
                    <a:bodyPr/>
                    <a:lstStyle/>
                    <a:p>
                      <a:pPr algn="l" fontAlgn="b"/>
                      <a:r>
                        <a:rPr lang="en-GB" sz="900" b="0" i="0" u="none" strike="noStrike">
                          <a:solidFill>
                            <a:srgbClr val="000000"/>
                          </a:solidFill>
                          <a:effectLst/>
                          <a:latin typeface="Aptos Narrow" panose="020B0004020202020204" pitchFamily="34" charset="0"/>
                        </a:rPr>
                        <a:t> 1.7</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r" fontAlgn="b"/>
                      <a:r>
                        <a:rPr lang="en-GB" sz="900" b="0" i="0" u="none" strike="noStrike">
                          <a:solidFill>
                            <a:srgbClr val="000000"/>
                          </a:solidFill>
                          <a:effectLst/>
                          <a:latin typeface="Aptos Narrow" panose="020B0004020202020204" pitchFamily="34" charset="0"/>
                        </a:rPr>
                        <a:t>12/10/2024</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HHTC room availability</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6</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6</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36</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GB" sz="900" b="0" i="0" u="none" strike="noStrike">
                          <a:solidFill>
                            <a:srgbClr val="000000"/>
                          </a:solidFill>
                          <a:effectLst/>
                          <a:latin typeface="Aptos Narrow" panose="020B0004020202020204" pitchFamily="34" charset="0"/>
                        </a:rPr>
                        <a:t>leave plenty of University working days to complete the tasks</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b"/>
                      <a:r>
                        <a:rPr lang="en-GB" sz="900" b="0" i="0" u="none" strike="noStrike">
                          <a:solidFill>
                            <a:srgbClr val="000000"/>
                          </a:solidFill>
                          <a:effectLst/>
                          <a:latin typeface="Aptos Narrow" panose="020B0004020202020204" pitchFamily="34" charset="0"/>
                        </a:rPr>
                        <a:t>Use Abaqus Student edition and to a limited 1D beam analysis instead. </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b"/>
                      <a:r>
                        <a:rPr lang="en-GB" sz="900" b="0" i="0" u="none" strike="noStrike">
                          <a:solidFill>
                            <a:srgbClr val="000000"/>
                          </a:solidFill>
                          <a:effectLst/>
                          <a:latin typeface="Aptos Narrow" panose="020B0004020202020204" pitchFamily="34" charset="0"/>
                        </a:rPr>
                        <a:t> Michael Parker</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2891346357"/>
                  </a:ext>
                </a:extLst>
              </a:tr>
              <a:tr h="453625">
                <a:tc>
                  <a:txBody>
                    <a:bodyPr/>
                    <a:lstStyle/>
                    <a:p>
                      <a:pPr algn="l" fontAlgn="b"/>
                      <a:r>
                        <a:rPr lang="en-GB" sz="900" b="0" i="0" u="none" strike="noStrike">
                          <a:solidFill>
                            <a:srgbClr val="000000"/>
                          </a:solidFill>
                          <a:effectLst/>
                          <a:latin typeface="Aptos Narrow" panose="020B0004020202020204" pitchFamily="34" charset="0"/>
                        </a:rPr>
                        <a:t>1.8 </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r" fontAlgn="b"/>
                      <a:r>
                        <a:rPr lang="en-GB" sz="900" b="0" i="0" u="none" strike="noStrike">
                          <a:solidFill>
                            <a:srgbClr val="000000"/>
                          </a:solidFill>
                          <a:effectLst/>
                          <a:latin typeface="Aptos Narrow" panose="020B0004020202020204" pitchFamily="34" charset="0"/>
                        </a:rPr>
                        <a:t>12/10/2024</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3D Printing Availability</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8</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4</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32</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GB" sz="900" b="0" i="0" u="none" strike="noStrike">
                          <a:solidFill>
                            <a:srgbClr val="000000"/>
                          </a:solidFill>
                          <a:effectLst/>
                          <a:latin typeface="Aptos Narrow" panose="020B0004020202020204" pitchFamily="34" charset="0"/>
                        </a:rPr>
                        <a:t>Get required 3D printing CAD drawings completed early</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b"/>
                      <a:r>
                        <a:rPr lang="en-GB" sz="900" b="0" i="0" u="none" strike="noStrike">
                          <a:solidFill>
                            <a:srgbClr val="000000"/>
                          </a:solidFill>
                          <a:effectLst/>
                          <a:latin typeface="Aptos Narrow" panose="020B0004020202020204" pitchFamily="34" charset="0"/>
                        </a:rPr>
                        <a:t>Syndey Jones and Harold Cohen On-Campus Libraries offer alternative 3D printers.</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b"/>
                      <a:r>
                        <a:rPr lang="en-GB" sz="900" b="0" i="0" u="none" strike="noStrike">
                          <a:solidFill>
                            <a:srgbClr val="000000"/>
                          </a:solidFill>
                          <a:effectLst/>
                          <a:latin typeface="Aptos Narrow" panose="020B0004020202020204" pitchFamily="34" charset="0"/>
                        </a:rPr>
                        <a:t>Michael Parker </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3197228303"/>
                  </a:ext>
                </a:extLst>
              </a:tr>
              <a:tr h="405875">
                <a:tc>
                  <a:txBody>
                    <a:bodyPr/>
                    <a:lstStyle/>
                    <a:p>
                      <a:pPr algn="l" fontAlgn="b"/>
                      <a:r>
                        <a:rPr lang="en-GB" sz="900" b="0" i="0" u="none" strike="noStrike">
                          <a:solidFill>
                            <a:srgbClr val="000000"/>
                          </a:solidFill>
                          <a:effectLst/>
                          <a:latin typeface="Aptos Narrow" panose="020B0004020202020204" pitchFamily="34" charset="0"/>
                        </a:rPr>
                        <a:t>1.9 </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r" fontAlgn="b"/>
                      <a:r>
                        <a:rPr lang="en-GB" sz="900" b="0" i="0" u="none" strike="noStrike">
                          <a:solidFill>
                            <a:srgbClr val="000000"/>
                          </a:solidFill>
                          <a:effectLst/>
                          <a:latin typeface="Aptos Narrow" panose="020B0004020202020204" pitchFamily="34" charset="0"/>
                        </a:rPr>
                        <a:t>12/10/2024</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Lipo battery explodes</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5</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10</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GB" sz="900" b="0" i="0" u="none" strike="noStrike">
                          <a:solidFill>
                            <a:srgbClr val="000000"/>
                          </a:solidFill>
                          <a:effectLst/>
                          <a:latin typeface="Aptos Narrow" panose="020B0004020202020204" pitchFamily="34" charset="0"/>
                        </a:rPr>
                        <a:t>50</a:t>
                      </a:r>
                    </a:p>
                  </a:txBody>
                  <a:tcPr marL="7958" marR="7958" marT="7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GB" sz="900" b="0" i="0" u="none" strike="noStrike">
                          <a:solidFill>
                            <a:srgbClr val="000000"/>
                          </a:solidFill>
                          <a:effectLst/>
                          <a:latin typeface="Aptos Narrow" panose="020B0004020202020204" pitchFamily="34" charset="0"/>
                        </a:rPr>
                        <a:t>Discharge the Battery to resting charge, place in sandbag </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b"/>
                      <a:r>
                        <a:rPr lang="en-GB" sz="900" b="0" i="0" u="none" strike="noStrike">
                          <a:solidFill>
                            <a:srgbClr val="000000"/>
                          </a:solidFill>
                          <a:effectLst/>
                          <a:latin typeface="Aptos Narrow" panose="020B0004020202020204" pitchFamily="34" charset="0"/>
                        </a:rPr>
                        <a:t>Arrange for a back up Lipo for the TFE .</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b"/>
                      <a:r>
                        <a:rPr lang="en-GB" sz="900" b="0" i="0" u="none" strike="noStrike">
                          <a:solidFill>
                            <a:srgbClr val="000000"/>
                          </a:solidFill>
                          <a:effectLst/>
                          <a:latin typeface="Aptos Narrow" panose="020B0004020202020204" pitchFamily="34" charset="0"/>
                        </a:rPr>
                        <a:t>Michael Parker </a:t>
                      </a:r>
                    </a:p>
                  </a:txBody>
                  <a:tcPr marL="7958" marR="7958" marT="7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2831801395"/>
                  </a:ext>
                </a:extLst>
              </a:tr>
            </a:tbl>
          </a:graphicData>
        </a:graphic>
      </p:graphicFrame>
      <p:pic>
        <p:nvPicPr>
          <p:cNvPr id="6" name="Mike's 5.m4a" descr="Mike's 5.m4a">
            <a:hlinkClick r:id="" action="ppaction://media"/>
            <a:extLst>
              <a:ext uri="{FF2B5EF4-FFF2-40B4-BE49-F238E27FC236}">
                <a16:creationId xmlns:a16="http://schemas.microsoft.com/office/drawing/2014/main" id="{E65D204D-A9C4-1F4D-8A28-6A6D89BFED4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5993" y="5639199"/>
            <a:ext cx="812800" cy="812800"/>
          </a:xfrm>
          <a:prstGeom prst="rect">
            <a:avLst/>
          </a:prstGeom>
        </p:spPr>
      </p:pic>
    </p:spTree>
    <p:extLst>
      <p:ext uri="{BB962C8B-B14F-4D97-AF65-F5344CB8AC3E}">
        <p14:creationId xmlns:p14="http://schemas.microsoft.com/office/powerpoint/2010/main" val="476015398"/>
      </p:ext>
    </p:extLst>
  </p:cSld>
  <p:clrMapOvr>
    <a:masterClrMapping/>
  </p:clrMapOvr>
  <mc:AlternateContent xmlns:mc="http://schemas.openxmlformats.org/markup-compatibility/2006" xmlns:p14="http://schemas.microsoft.com/office/powerpoint/2010/main">
    <mc:Choice Requires="p14">
      <p:transition spd="slow" p14:dur="2000" advClick="0" advTm="39000"/>
    </mc:Choice>
    <mc:Fallback xmlns="">
      <p:transition spd="slow" advClick="0" advTm="3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41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8E35C-796C-6455-0174-A5711489A4F4}"/>
              </a:ext>
            </a:extLst>
          </p:cNvPr>
          <p:cNvSpPr>
            <a:spLocks noGrp="1"/>
          </p:cNvSpPr>
          <p:nvPr>
            <p:ph type="title"/>
          </p:nvPr>
        </p:nvSpPr>
        <p:spPr>
          <a:xfrm>
            <a:off x="301255" y="2791175"/>
            <a:ext cx="6273209" cy="1193138"/>
          </a:xfrm>
        </p:spPr>
        <p:txBody>
          <a:bodyPr>
            <a:normAutofit/>
          </a:bodyPr>
          <a:lstStyle/>
          <a:p>
            <a:r>
              <a:rPr lang="en-US">
                <a:latin typeface="Arial Black"/>
              </a:rPr>
              <a:t>Thank You for listening!  </a:t>
            </a:r>
            <a:endParaRPr lang="en-US"/>
          </a:p>
        </p:txBody>
      </p:sp>
      <p:pic>
        <p:nvPicPr>
          <p:cNvPr id="7" name="Mike's 7.m4a" descr="Mike's 7.m4a">
            <a:hlinkClick r:id="" action="ppaction://media"/>
            <a:extLst>
              <a:ext uri="{FF2B5EF4-FFF2-40B4-BE49-F238E27FC236}">
                <a16:creationId xmlns:a16="http://schemas.microsoft.com/office/drawing/2014/main" id="{2E88BFDC-EC16-F448-BA26-03AD043732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99823" y="5085316"/>
            <a:ext cx="812800" cy="812800"/>
          </a:xfrm>
          <a:prstGeom prst="rect">
            <a:avLst/>
          </a:prstGeom>
        </p:spPr>
      </p:pic>
      <p:sp>
        <p:nvSpPr>
          <p:cNvPr id="10" name="Rounded Rectangle 9">
            <a:extLst>
              <a:ext uri="{FF2B5EF4-FFF2-40B4-BE49-F238E27FC236}">
                <a16:creationId xmlns:a16="http://schemas.microsoft.com/office/drawing/2014/main" id="{191BD409-4C49-0D4B-9383-FC61DC4296F6}"/>
              </a:ext>
            </a:extLst>
          </p:cNvPr>
          <p:cNvSpPr/>
          <p:nvPr/>
        </p:nvSpPr>
        <p:spPr>
          <a:xfrm>
            <a:off x="6781645" y="2860828"/>
            <a:ext cx="4793511" cy="113634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10;&#10;Description automatically generated">
            <a:extLst>
              <a:ext uri="{FF2B5EF4-FFF2-40B4-BE49-F238E27FC236}">
                <a16:creationId xmlns:a16="http://schemas.microsoft.com/office/drawing/2014/main" id="{742CD5FE-51C6-EB4F-9DD7-4611764E9B46}"/>
              </a:ext>
            </a:extLst>
          </p:cNvPr>
          <p:cNvPicPr>
            <a:picLocks noChangeAspect="1"/>
          </p:cNvPicPr>
          <p:nvPr/>
        </p:nvPicPr>
        <p:blipFill>
          <a:blip r:embed="rId6"/>
          <a:stretch>
            <a:fillRect/>
          </a:stretch>
        </p:blipFill>
        <p:spPr>
          <a:xfrm>
            <a:off x="8565660" y="3140378"/>
            <a:ext cx="2450961" cy="630000"/>
          </a:xfrm>
          <a:prstGeom prst="rect">
            <a:avLst/>
          </a:prstGeom>
        </p:spPr>
      </p:pic>
      <p:pic>
        <p:nvPicPr>
          <p:cNvPr id="6" name="Picture 5" descr="A logo of a drone&#10;&#10;Description automatically generated">
            <a:extLst>
              <a:ext uri="{FF2B5EF4-FFF2-40B4-BE49-F238E27FC236}">
                <a16:creationId xmlns:a16="http://schemas.microsoft.com/office/drawing/2014/main" id="{B86A79B3-CD51-2D44-C53A-B5605C19DD08}"/>
              </a:ext>
            </a:extLst>
          </p:cNvPr>
          <p:cNvPicPr>
            <a:picLocks noChangeAspect="1"/>
          </p:cNvPicPr>
          <p:nvPr/>
        </p:nvPicPr>
        <p:blipFill>
          <a:blip r:embed="rId7"/>
          <a:stretch>
            <a:fillRect/>
          </a:stretch>
        </p:blipFill>
        <p:spPr>
          <a:xfrm>
            <a:off x="6962115" y="2942530"/>
            <a:ext cx="1045011" cy="1025697"/>
          </a:xfrm>
          <a:prstGeom prst="rect">
            <a:avLst/>
          </a:prstGeom>
        </p:spPr>
      </p:pic>
    </p:spTree>
    <p:extLst>
      <p:ext uri="{BB962C8B-B14F-4D97-AF65-F5344CB8AC3E}">
        <p14:creationId xmlns:p14="http://schemas.microsoft.com/office/powerpoint/2010/main" val="735042493"/>
      </p:ext>
    </p:extLst>
  </p:cSld>
  <p:clrMapOvr>
    <a:masterClrMapping/>
  </p:clrMapOvr>
  <mc:AlternateContent xmlns:mc="http://schemas.openxmlformats.org/markup-compatibility/2006" xmlns:p14="http://schemas.microsoft.com/office/powerpoint/2010/main">
    <mc:Choice Requires="p14">
      <p:transition spd="slow" p14:dur="2000" advClick="0" advTm="11000"/>
    </mc:Choice>
    <mc:Fallback xmlns="">
      <p:transition spd="slow" advClick="0"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1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7861E-F1C2-4FA7-B403-147759E53C90}"/>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C27F8BE-569C-44CA-98D8-B6686B195E85}"/>
              </a:ext>
            </a:extLst>
          </p:cNvPr>
          <p:cNvSpPr>
            <a:spLocks noGrp="1"/>
          </p:cNvSpPr>
          <p:nvPr>
            <p:ph type="title"/>
          </p:nvPr>
        </p:nvSpPr>
        <p:spPr/>
        <p:txBody>
          <a:bodyPr/>
          <a:lstStyle/>
          <a:p>
            <a:r>
              <a:rPr lang="en-GB">
                <a:solidFill>
                  <a:schemeClr val="accent4">
                    <a:lumMod val="75000"/>
                  </a:schemeClr>
                </a:solidFill>
                <a:latin typeface="Arial Black"/>
              </a:rPr>
              <a:t>Problem Statement </a:t>
            </a:r>
            <a:endParaRPr lang="en-GB">
              <a:solidFill>
                <a:schemeClr val="accent4">
                  <a:lumMod val="75000"/>
                </a:schemeClr>
              </a:solidFill>
            </a:endParaRPr>
          </a:p>
        </p:txBody>
      </p:sp>
      <p:pic>
        <p:nvPicPr>
          <p:cNvPr id="5" name="Picture 4" descr="A picture containing text&#10;&#10;Description automatically generated">
            <a:extLst>
              <a:ext uri="{FF2B5EF4-FFF2-40B4-BE49-F238E27FC236}">
                <a16:creationId xmlns:a16="http://schemas.microsoft.com/office/drawing/2014/main" id="{AC23C6C9-DA6F-472C-89CE-A0A49614E795}"/>
              </a:ext>
            </a:extLst>
          </p:cNvPr>
          <p:cNvPicPr>
            <a:picLocks noChangeAspect="1"/>
          </p:cNvPicPr>
          <p:nvPr/>
        </p:nvPicPr>
        <p:blipFill>
          <a:blip r:embed="rId4"/>
          <a:stretch>
            <a:fillRect/>
          </a:stretch>
        </p:blipFill>
        <p:spPr>
          <a:xfrm>
            <a:off x="9432521" y="5909732"/>
            <a:ext cx="2454680" cy="630956"/>
          </a:xfrm>
          <a:prstGeom prst="rect">
            <a:avLst/>
          </a:prstGeom>
        </p:spPr>
      </p:pic>
      <p:sp>
        <p:nvSpPr>
          <p:cNvPr id="7" name="Content Placeholder 2">
            <a:extLst>
              <a:ext uri="{FF2B5EF4-FFF2-40B4-BE49-F238E27FC236}">
                <a16:creationId xmlns:a16="http://schemas.microsoft.com/office/drawing/2014/main" id="{25D1C820-136B-4E3E-9510-962A3C9D5759}"/>
              </a:ext>
            </a:extLst>
          </p:cNvPr>
          <p:cNvSpPr txBox="1">
            <a:spLocks/>
          </p:cNvSpPr>
          <p:nvPr/>
        </p:nvSpPr>
        <p:spPr>
          <a:xfrm>
            <a:off x="838200" y="1371600"/>
            <a:ext cx="10621002" cy="4953000"/>
          </a:xfrm>
          <a:prstGeom prst="rect">
            <a:avLst/>
          </a:prstGeom>
        </p:spPr>
        <p:txBody>
          <a:bodyPr lIns="91440" tIns="45720" rIns="91440" bIns="45720" anchor="t"/>
          <a:lstStyle/>
          <a:p>
            <a:pPr algn="just">
              <a:spcBef>
                <a:spcPct val="20000"/>
              </a:spcBef>
              <a:spcAft>
                <a:spcPts val="1200"/>
              </a:spcAft>
              <a:defRPr/>
            </a:pPr>
            <a:endParaRPr lang="en-GB" kern="0">
              <a:latin typeface="Arial"/>
              <a:cs typeface="Arial"/>
            </a:endParaRPr>
          </a:p>
        </p:txBody>
      </p:sp>
      <p:sp>
        <p:nvSpPr>
          <p:cNvPr id="3" name="TextBox 2">
            <a:extLst>
              <a:ext uri="{FF2B5EF4-FFF2-40B4-BE49-F238E27FC236}">
                <a16:creationId xmlns:a16="http://schemas.microsoft.com/office/drawing/2014/main" id="{99BA84BC-5131-F277-7EF5-25796A6DCCAA}"/>
              </a:ext>
            </a:extLst>
          </p:cNvPr>
          <p:cNvSpPr txBox="1"/>
          <p:nvPr/>
        </p:nvSpPr>
        <p:spPr>
          <a:xfrm>
            <a:off x="842465" y="1717379"/>
            <a:ext cx="530561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cs typeface="Calibri"/>
              </a:rPr>
              <a:t>What is the problem? - </a:t>
            </a:r>
            <a:r>
              <a:rPr lang="en-US">
                <a:cs typeface="Calibri"/>
              </a:rPr>
              <a:t>Dr Green, from the School of Environmental Sciences at UOL, would like to obtain data regarding the population of Cormorant nests on Puffin Island, located just off the coast of Anglesey.</a:t>
            </a:r>
          </a:p>
          <a:p>
            <a:pPr marL="285750" indent="-285750">
              <a:buFont typeface="Arial"/>
              <a:buChar char="•"/>
            </a:pPr>
            <a:r>
              <a:rPr lang="en-US">
                <a:cs typeface="Calibri"/>
              </a:rPr>
              <a:t>The aim of gathering this data is to answer three questions: </a:t>
            </a:r>
          </a:p>
        </p:txBody>
      </p:sp>
      <p:sp>
        <p:nvSpPr>
          <p:cNvPr id="6" name="TextBox 5">
            <a:extLst>
              <a:ext uri="{FF2B5EF4-FFF2-40B4-BE49-F238E27FC236}">
                <a16:creationId xmlns:a16="http://schemas.microsoft.com/office/drawing/2014/main" id="{307B1DC4-8710-60DE-F4BC-AF3A8ADDA724}"/>
              </a:ext>
            </a:extLst>
          </p:cNvPr>
          <p:cNvSpPr txBox="1"/>
          <p:nvPr/>
        </p:nvSpPr>
        <p:spPr>
          <a:xfrm>
            <a:off x="1132241" y="3545296"/>
            <a:ext cx="501641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ea typeface="+mn-lt"/>
                <a:cs typeface="+mn-lt"/>
              </a:rPr>
              <a:t>How many cormorant nests are there on Puffin</a:t>
            </a:r>
            <a:br>
              <a:rPr lang="en-US">
                <a:ea typeface="+mn-lt"/>
                <a:cs typeface="+mn-lt"/>
              </a:rPr>
            </a:br>
            <a:r>
              <a:rPr lang="en-US">
                <a:ea typeface="+mn-lt"/>
                <a:cs typeface="+mn-lt"/>
              </a:rPr>
              <a:t>Island in the summer breeding season?</a:t>
            </a:r>
          </a:p>
          <a:p>
            <a:pPr marL="342900" indent="-342900">
              <a:buAutoNum type="arabicPeriod"/>
            </a:pPr>
            <a:r>
              <a:rPr lang="en-US">
                <a:ea typeface="+mn-lt"/>
                <a:cs typeface="+mn-lt"/>
              </a:rPr>
              <a:t>Where are the cormorant nests on Puffin Island?</a:t>
            </a:r>
          </a:p>
          <a:p>
            <a:pPr marL="342900" indent="-342900">
              <a:buAutoNum type="arabicPeriod"/>
            </a:pPr>
            <a:r>
              <a:rPr lang="en-US">
                <a:ea typeface="+mn-lt"/>
                <a:cs typeface="+mn-lt"/>
              </a:rPr>
              <a:t>How does the number of cormorant nests on Puffin Island change during the summer?</a:t>
            </a:r>
          </a:p>
        </p:txBody>
      </p:sp>
      <p:sp>
        <p:nvSpPr>
          <p:cNvPr id="8" name="TextBox 7">
            <a:extLst>
              <a:ext uri="{FF2B5EF4-FFF2-40B4-BE49-F238E27FC236}">
                <a16:creationId xmlns:a16="http://schemas.microsoft.com/office/drawing/2014/main" id="{9EA8C659-54C5-EB36-05B8-A50C119E16B5}"/>
              </a:ext>
            </a:extLst>
          </p:cNvPr>
          <p:cNvSpPr txBox="1"/>
          <p:nvPr/>
        </p:nvSpPr>
        <p:spPr>
          <a:xfrm>
            <a:off x="831985" y="5309322"/>
            <a:ext cx="526589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cs typeface="Calibri"/>
              </a:rPr>
              <a:t>How will this be achieved? - </a:t>
            </a:r>
            <a:r>
              <a:rPr lang="en-US">
                <a:cs typeface="Calibri"/>
              </a:rPr>
              <a:t>A UAV is required which can take pictures with a ground sampling of 0.82 pixel/cm at a distance of 30m. The vehicle must be waterproof and easy to fly</a:t>
            </a:r>
          </a:p>
        </p:txBody>
      </p:sp>
      <p:pic>
        <p:nvPicPr>
          <p:cNvPr id="9" name="Picture 8" descr="BBC - Wales - Nature - Places - Puffin Island">
            <a:extLst>
              <a:ext uri="{FF2B5EF4-FFF2-40B4-BE49-F238E27FC236}">
                <a16:creationId xmlns:a16="http://schemas.microsoft.com/office/drawing/2014/main" id="{88326A4F-F447-017F-04B1-1AE90A793783}"/>
              </a:ext>
            </a:extLst>
          </p:cNvPr>
          <p:cNvPicPr>
            <a:picLocks noChangeAspect="1"/>
          </p:cNvPicPr>
          <p:nvPr/>
        </p:nvPicPr>
        <p:blipFill>
          <a:blip r:embed="rId5"/>
          <a:stretch>
            <a:fillRect/>
          </a:stretch>
        </p:blipFill>
        <p:spPr>
          <a:xfrm>
            <a:off x="6151808" y="1712640"/>
            <a:ext cx="5866325" cy="3282465"/>
          </a:xfrm>
          <a:prstGeom prst="rect">
            <a:avLst/>
          </a:prstGeom>
        </p:spPr>
      </p:pic>
      <p:pic>
        <p:nvPicPr>
          <p:cNvPr id="12" name="Picture 11" descr="A logo of a drone&#10;&#10;Description automatically generated">
            <a:extLst>
              <a:ext uri="{FF2B5EF4-FFF2-40B4-BE49-F238E27FC236}">
                <a16:creationId xmlns:a16="http://schemas.microsoft.com/office/drawing/2014/main" id="{D704C3EC-EA86-4F78-46A9-8CC9395EE975}"/>
              </a:ext>
            </a:extLst>
          </p:cNvPr>
          <p:cNvPicPr>
            <a:picLocks noChangeAspect="1"/>
          </p:cNvPicPr>
          <p:nvPr/>
        </p:nvPicPr>
        <p:blipFill>
          <a:blip r:embed="rId6"/>
          <a:stretch>
            <a:fillRect/>
          </a:stretch>
        </p:blipFill>
        <p:spPr>
          <a:xfrm>
            <a:off x="-3607" y="5912312"/>
            <a:ext cx="964307" cy="946485"/>
          </a:xfrm>
          <a:prstGeom prst="rect">
            <a:avLst/>
          </a:prstGeom>
        </p:spPr>
      </p:pic>
      <p:sp>
        <p:nvSpPr>
          <p:cNvPr id="11" name="TextBox 10">
            <a:extLst>
              <a:ext uri="{FF2B5EF4-FFF2-40B4-BE49-F238E27FC236}">
                <a16:creationId xmlns:a16="http://schemas.microsoft.com/office/drawing/2014/main" id="{07368FAC-7DAE-892E-057C-EB1F564914E2}"/>
              </a:ext>
            </a:extLst>
          </p:cNvPr>
          <p:cNvSpPr txBox="1"/>
          <p:nvPr/>
        </p:nvSpPr>
        <p:spPr>
          <a:xfrm>
            <a:off x="5184553" y="2526414"/>
            <a:ext cx="1828800" cy="1828800"/>
          </a:xfrm>
          <a:prstGeom prst="rect">
            <a:avLst/>
          </a:prstGeom>
          <a:noFill/>
        </p:spPr>
        <p:txBody>
          <a:bodyPr wrap="square" rtlCol="0">
            <a:spAutoFit/>
          </a:bodyPr>
          <a:lstStyle/>
          <a:p>
            <a:pPr algn="l"/>
            <a:endParaRPr lang="en-US"/>
          </a:p>
        </p:txBody>
      </p:sp>
      <p:pic>
        <p:nvPicPr>
          <p:cNvPr id="15" name="Slide 3">
            <a:hlinkClick r:id="" action="ppaction://media"/>
            <a:extLst>
              <a:ext uri="{FF2B5EF4-FFF2-40B4-BE49-F238E27FC236}">
                <a16:creationId xmlns:a16="http://schemas.microsoft.com/office/drawing/2014/main" id="{7D55A259-D422-857B-7478-6AABFA27398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988675" y="5121275"/>
            <a:ext cx="730250" cy="730250"/>
          </a:xfrm>
          <a:prstGeom prst="rect">
            <a:avLst/>
          </a:prstGeom>
        </p:spPr>
      </p:pic>
    </p:spTree>
    <p:extLst>
      <p:ext uri="{BB962C8B-B14F-4D97-AF65-F5344CB8AC3E}">
        <p14:creationId xmlns:p14="http://schemas.microsoft.com/office/powerpoint/2010/main" val="3647940099"/>
      </p:ext>
    </p:extLst>
  </p:cSld>
  <p:clrMapOvr>
    <a:masterClrMapping/>
  </p:clrMapOvr>
  <mc:AlternateContent xmlns:mc="http://schemas.openxmlformats.org/markup-compatibility/2006" xmlns:p14="http://schemas.microsoft.com/office/powerpoint/2010/main">
    <mc:Choice Requires="p14">
      <p:transition spd="slow" p14:dur="2000" advTm="79000"/>
    </mc:Choice>
    <mc:Fallback xmlns="">
      <p:transition spd="slow" advTm="7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382"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7861E-F1C2-4FA7-B403-147759E53C90}"/>
              </a:ext>
            </a:extLst>
          </p:cNvPr>
          <p:cNvSpPr/>
          <p:nvPr/>
        </p:nvSpPr>
        <p:spPr>
          <a:xfrm>
            <a:off x="0" y="0"/>
            <a:ext cx="12192000" cy="69723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a:solidFill>
                <a:srgbClr val="000000"/>
              </a:solidFill>
              <a:latin typeface="Arial"/>
              <a:cs typeface="Arial"/>
            </a:endParaRPr>
          </a:p>
        </p:txBody>
      </p:sp>
      <p:sp>
        <p:nvSpPr>
          <p:cNvPr id="2" name="Title 1">
            <a:extLst>
              <a:ext uri="{FF2B5EF4-FFF2-40B4-BE49-F238E27FC236}">
                <a16:creationId xmlns:a16="http://schemas.microsoft.com/office/drawing/2014/main" id="{2C27F8BE-569C-44CA-98D8-B6686B195E85}"/>
              </a:ext>
            </a:extLst>
          </p:cNvPr>
          <p:cNvSpPr>
            <a:spLocks noGrp="1"/>
          </p:cNvSpPr>
          <p:nvPr>
            <p:ph type="title"/>
          </p:nvPr>
        </p:nvSpPr>
        <p:spPr/>
        <p:txBody>
          <a:bodyPr/>
          <a:lstStyle/>
          <a:p>
            <a:r>
              <a:rPr lang="en-GB">
                <a:solidFill>
                  <a:schemeClr val="accent4">
                    <a:lumMod val="75000"/>
                  </a:schemeClr>
                </a:solidFill>
                <a:latin typeface="Arial Black"/>
              </a:rPr>
              <a:t>Previous Work</a:t>
            </a:r>
            <a:endParaRPr lang="en-GB">
              <a:solidFill>
                <a:schemeClr val="accent4">
                  <a:lumMod val="75000"/>
                </a:schemeClr>
              </a:solidFill>
            </a:endParaRPr>
          </a:p>
        </p:txBody>
      </p:sp>
      <p:pic>
        <p:nvPicPr>
          <p:cNvPr id="5" name="Picture 4" descr="A picture containing text&#10;&#10;Description automatically generated">
            <a:extLst>
              <a:ext uri="{FF2B5EF4-FFF2-40B4-BE49-F238E27FC236}">
                <a16:creationId xmlns:a16="http://schemas.microsoft.com/office/drawing/2014/main" id="{AC23C6C9-DA6F-472C-89CE-A0A49614E795}"/>
              </a:ext>
            </a:extLst>
          </p:cNvPr>
          <p:cNvPicPr>
            <a:picLocks noChangeAspect="1"/>
          </p:cNvPicPr>
          <p:nvPr/>
        </p:nvPicPr>
        <p:blipFill>
          <a:blip r:embed="rId4"/>
          <a:stretch>
            <a:fillRect/>
          </a:stretch>
        </p:blipFill>
        <p:spPr>
          <a:xfrm>
            <a:off x="9432521" y="5909732"/>
            <a:ext cx="2454680" cy="630956"/>
          </a:xfrm>
          <a:prstGeom prst="rect">
            <a:avLst/>
          </a:prstGeom>
        </p:spPr>
      </p:pic>
      <p:pic>
        <p:nvPicPr>
          <p:cNvPr id="6" name="Picture 5" descr="A logo of a drone&#10;&#10;Description automatically generated">
            <a:extLst>
              <a:ext uri="{FF2B5EF4-FFF2-40B4-BE49-F238E27FC236}">
                <a16:creationId xmlns:a16="http://schemas.microsoft.com/office/drawing/2014/main" id="{9A8D7ECC-F1E5-79C2-F42B-266AA3BDAF13}"/>
              </a:ext>
            </a:extLst>
          </p:cNvPr>
          <p:cNvPicPr>
            <a:picLocks noChangeAspect="1"/>
          </p:cNvPicPr>
          <p:nvPr/>
        </p:nvPicPr>
        <p:blipFill>
          <a:blip r:embed="rId5"/>
          <a:stretch>
            <a:fillRect/>
          </a:stretch>
        </p:blipFill>
        <p:spPr>
          <a:xfrm>
            <a:off x="-3607" y="5912312"/>
            <a:ext cx="964307" cy="946485"/>
          </a:xfrm>
          <a:prstGeom prst="rect">
            <a:avLst/>
          </a:prstGeom>
        </p:spPr>
      </p:pic>
      <p:sp>
        <p:nvSpPr>
          <p:cNvPr id="3" name="TextBox 2">
            <a:extLst>
              <a:ext uri="{FF2B5EF4-FFF2-40B4-BE49-F238E27FC236}">
                <a16:creationId xmlns:a16="http://schemas.microsoft.com/office/drawing/2014/main" id="{4172A99F-E560-A907-E4DF-571799451557}"/>
              </a:ext>
            </a:extLst>
          </p:cNvPr>
          <p:cNvSpPr txBox="1"/>
          <p:nvPr/>
        </p:nvSpPr>
        <p:spPr>
          <a:xfrm>
            <a:off x="842555" y="1599586"/>
            <a:ext cx="10768566"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First Attempt with BBC (2018):</a:t>
            </a:r>
          </a:p>
          <a:p>
            <a:pPr marL="285750" indent="-285750">
              <a:buFont typeface="Arial"/>
              <a:buChar char="•"/>
            </a:pPr>
            <a:r>
              <a:rPr lang="en-US">
                <a:cs typeface="Calibri"/>
              </a:rPr>
              <a:t>Used a DJI Inspire 1 with a 15mm lens</a:t>
            </a:r>
          </a:p>
          <a:p>
            <a:pPr marL="285750" indent="-285750">
              <a:buFont typeface="Arial"/>
              <a:buChar char="•"/>
            </a:pPr>
            <a:r>
              <a:rPr lang="en-US">
                <a:cs typeface="Calibri"/>
              </a:rPr>
              <a:t>30m altitude</a:t>
            </a:r>
          </a:p>
          <a:p>
            <a:pPr marL="285750" indent="-285750">
              <a:buFont typeface="Arial"/>
              <a:buChar char="•"/>
            </a:pPr>
            <a:r>
              <a:rPr lang="en-US">
                <a:cs typeface="Calibri"/>
              </a:rPr>
              <a:t>830 images with around a %70 overlap</a:t>
            </a:r>
          </a:p>
          <a:p>
            <a:pPr marL="285750" indent="-285750">
              <a:buFont typeface="Arial"/>
              <a:buChar char="•"/>
            </a:pPr>
            <a:r>
              <a:rPr lang="en-US">
                <a:cs typeface="Calibri"/>
              </a:rPr>
              <a:t>GSD of 0.43in/pixel</a:t>
            </a:r>
          </a:p>
          <a:p>
            <a:r>
              <a:rPr lang="en-US" b="1">
                <a:cs typeface="Calibri"/>
              </a:rPr>
              <a:t>Not a bad attempt but problematic:</a:t>
            </a:r>
          </a:p>
          <a:p>
            <a:pPr marL="285750" indent="-285750">
              <a:buFont typeface="Arial"/>
              <a:buChar char="•"/>
            </a:pPr>
            <a:r>
              <a:rPr lang="en-US">
                <a:cs typeface="Calibri"/>
              </a:rPr>
              <a:t>Poor planning </a:t>
            </a:r>
          </a:p>
          <a:p>
            <a:pPr marL="285750" indent="-285750">
              <a:buFont typeface="Arial"/>
              <a:buChar char="•"/>
            </a:pPr>
            <a:r>
              <a:rPr lang="en-US">
                <a:cs typeface="Calibri"/>
              </a:rPr>
              <a:t>Missing areas</a:t>
            </a:r>
          </a:p>
          <a:p>
            <a:pPr marL="285750" indent="-285750">
              <a:buFont typeface="Arial"/>
              <a:buChar char="•"/>
            </a:pPr>
            <a:r>
              <a:rPr lang="en-US">
                <a:cs typeface="Calibri"/>
              </a:rPr>
              <a:t>Inconsistent image quality</a:t>
            </a:r>
          </a:p>
          <a:p>
            <a:pPr marL="285750" indent="-285750">
              <a:buFont typeface="Arial"/>
              <a:buChar char="•"/>
            </a:pPr>
            <a:endParaRPr lang="en-US">
              <a:cs typeface="Calibri"/>
            </a:endParaRPr>
          </a:p>
          <a:p>
            <a:r>
              <a:rPr lang="en-US" b="1">
                <a:cs typeface="Calibri"/>
              </a:rPr>
              <a:t>Other work in the field:</a:t>
            </a:r>
          </a:p>
          <a:p>
            <a:pPr marL="285750" indent="-285750">
              <a:buFont typeface="Arial"/>
              <a:buChar char="•"/>
            </a:pPr>
            <a:r>
              <a:rPr lang="en-US">
                <a:cs typeface="Calibri"/>
              </a:rPr>
              <a:t>The Nature Conservancy team of Colorado used drones to map and analyze Cottonwood trees in fire affected areas</a:t>
            </a:r>
            <a:endParaRPr lang="en-US" b="1">
              <a:cs typeface="Calibri"/>
            </a:endParaRPr>
          </a:p>
          <a:p>
            <a:pPr marL="285750" indent="-285750">
              <a:buFont typeface="Arial"/>
              <a:buChar char="•"/>
            </a:pPr>
            <a:r>
              <a:rPr lang="en-US">
                <a:cs typeface="Calibri"/>
              </a:rPr>
              <a:t>A UAV was used to monitor crocodiles in Nepal, flying 46km at an altitude of 80m along the Babai River</a:t>
            </a:r>
          </a:p>
          <a:p>
            <a:pPr marL="285750" indent="-285750">
              <a:buFont typeface="Arial"/>
              <a:buChar char="•"/>
            </a:pPr>
            <a:endParaRPr lang="en-US">
              <a:cs typeface="Calibri"/>
            </a:endParaRPr>
          </a:p>
          <a:p>
            <a:pPr marL="285750" indent="-285750">
              <a:buFont typeface="Arial"/>
              <a:buChar char="•"/>
            </a:pPr>
            <a:endParaRPr lang="en-US" b="1">
              <a:cs typeface="Calibri"/>
            </a:endParaRPr>
          </a:p>
        </p:txBody>
      </p:sp>
      <p:pic>
        <p:nvPicPr>
          <p:cNvPr id="7" name="Picture 6" descr="A green island with yellow dots&#10;&#10;Description automatically generated">
            <a:extLst>
              <a:ext uri="{FF2B5EF4-FFF2-40B4-BE49-F238E27FC236}">
                <a16:creationId xmlns:a16="http://schemas.microsoft.com/office/drawing/2014/main" id="{3D63053B-7C70-E53A-F506-63EF04E3F750}"/>
              </a:ext>
            </a:extLst>
          </p:cNvPr>
          <p:cNvPicPr>
            <a:picLocks noChangeAspect="1"/>
          </p:cNvPicPr>
          <p:nvPr/>
        </p:nvPicPr>
        <p:blipFill>
          <a:blip r:embed="rId6"/>
          <a:stretch>
            <a:fillRect/>
          </a:stretch>
        </p:blipFill>
        <p:spPr>
          <a:xfrm>
            <a:off x="7110434" y="1028700"/>
            <a:ext cx="4248107" cy="3171825"/>
          </a:xfrm>
          <a:prstGeom prst="rect">
            <a:avLst/>
          </a:prstGeom>
        </p:spPr>
      </p:pic>
      <p:pic>
        <p:nvPicPr>
          <p:cNvPr id="8" name="Slide 4">
            <a:hlinkClick r:id="" action="ppaction://media"/>
            <a:extLst>
              <a:ext uri="{FF2B5EF4-FFF2-40B4-BE49-F238E27FC236}">
                <a16:creationId xmlns:a16="http://schemas.microsoft.com/office/drawing/2014/main" id="{87422DB2-BAB3-E87F-E932-96907F8C6A2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988675" y="5187950"/>
            <a:ext cx="730250" cy="730250"/>
          </a:xfrm>
          <a:prstGeom prst="rect">
            <a:avLst/>
          </a:prstGeom>
        </p:spPr>
      </p:pic>
    </p:spTree>
    <p:extLst>
      <p:ext uri="{BB962C8B-B14F-4D97-AF65-F5344CB8AC3E}">
        <p14:creationId xmlns:p14="http://schemas.microsoft.com/office/powerpoint/2010/main" val="785000639"/>
      </p:ext>
    </p:extLst>
  </p:cSld>
  <p:clrMapOvr>
    <a:masterClrMapping/>
  </p:clrMapOvr>
  <mc:AlternateContent xmlns:mc="http://schemas.openxmlformats.org/markup-compatibility/2006" xmlns:p14="http://schemas.microsoft.com/office/powerpoint/2010/main">
    <mc:Choice Requires="p14">
      <p:transition spd="slow" p14:dur="2000" advTm="86000"/>
    </mc:Choice>
    <mc:Fallback xmlns="">
      <p:transition spd="slow" advTm="8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71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7861E-F1C2-4FA7-B403-147759E53C90}"/>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C27F8BE-569C-44CA-98D8-B6686B195E85}"/>
              </a:ext>
            </a:extLst>
          </p:cNvPr>
          <p:cNvSpPr>
            <a:spLocks noGrp="1"/>
          </p:cNvSpPr>
          <p:nvPr>
            <p:ph type="title"/>
          </p:nvPr>
        </p:nvSpPr>
        <p:spPr/>
        <p:txBody>
          <a:bodyPr/>
          <a:lstStyle/>
          <a:p>
            <a:r>
              <a:rPr lang="en-GB">
                <a:solidFill>
                  <a:schemeClr val="accent4">
                    <a:lumMod val="75000"/>
                  </a:schemeClr>
                </a:solidFill>
                <a:latin typeface="Arial Black"/>
              </a:rPr>
              <a:t>Key customer Requirements </a:t>
            </a:r>
            <a:endParaRPr lang="en-GB">
              <a:solidFill>
                <a:schemeClr val="accent4">
                  <a:lumMod val="75000"/>
                </a:schemeClr>
              </a:solidFill>
            </a:endParaRPr>
          </a:p>
        </p:txBody>
      </p:sp>
      <p:pic>
        <p:nvPicPr>
          <p:cNvPr id="5" name="Picture 4" descr="A picture containing text&#10;&#10;Description automatically generated">
            <a:extLst>
              <a:ext uri="{FF2B5EF4-FFF2-40B4-BE49-F238E27FC236}">
                <a16:creationId xmlns:a16="http://schemas.microsoft.com/office/drawing/2014/main" id="{AC23C6C9-DA6F-472C-89CE-A0A49614E795}"/>
              </a:ext>
            </a:extLst>
          </p:cNvPr>
          <p:cNvPicPr>
            <a:picLocks noChangeAspect="1"/>
          </p:cNvPicPr>
          <p:nvPr/>
        </p:nvPicPr>
        <p:blipFill>
          <a:blip r:embed="rId4"/>
          <a:stretch>
            <a:fillRect/>
          </a:stretch>
        </p:blipFill>
        <p:spPr>
          <a:xfrm>
            <a:off x="9432521" y="5909732"/>
            <a:ext cx="2454680" cy="630956"/>
          </a:xfrm>
          <a:prstGeom prst="rect">
            <a:avLst/>
          </a:prstGeom>
        </p:spPr>
      </p:pic>
      <p:graphicFrame>
        <p:nvGraphicFramePr>
          <p:cNvPr id="3" name="Table 2">
            <a:extLst>
              <a:ext uri="{FF2B5EF4-FFF2-40B4-BE49-F238E27FC236}">
                <a16:creationId xmlns:a16="http://schemas.microsoft.com/office/drawing/2014/main" id="{F4698EFD-C463-C601-AA0B-D48F4BFA4A3C}"/>
              </a:ext>
            </a:extLst>
          </p:cNvPr>
          <p:cNvGraphicFramePr>
            <a:graphicFrameLocks noGrp="1"/>
          </p:cNvGraphicFramePr>
          <p:nvPr>
            <p:extLst>
              <p:ext uri="{D42A27DB-BD31-4B8C-83A1-F6EECF244321}">
                <p14:modId xmlns:p14="http://schemas.microsoft.com/office/powerpoint/2010/main" val="4046813860"/>
              </p:ext>
            </p:extLst>
          </p:nvPr>
        </p:nvGraphicFramePr>
        <p:xfrm>
          <a:off x="801368" y="1353312"/>
          <a:ext cx="10552432" cy="4311204"/>
        </p:xfrm>
        <a:graphic>
          <a:graphicData uri="http://schemas.openxmlformats.org/drawingml/2006/table">
            <a:tbl>
              <a:tblPr firstRow="1" bandRow="1">
                <a:tableStyleId>{5C22544A-7EE6-4342-B048-85BDC9FD1C3A}</a:tableStyleId>
              </a:tblPr>
              <a:tblGrid>
                <a:gridCol w="835408">
                  <a:extLst>
                    <a:ext uri="{9D8B030D-6E8A-4147-A177-3AD203B41FA5}">
                      <a16:colId xmlns:a16="http://schemas.microsoft.com/office/drawing/2014/main" val="268584364"/>
                    </a:ext>
                  </a:extLst>
                </a:gridCol>
                <a:gridCol w="9717024">
                  <a:extLst>
                    <a:ext uri="{9D8B030D-6E8A-4147-A177-3AD203B41FA5}">
                      <a16:colId xmlns:a16="http://schemas.microsoft.com/office/drawing/2014/main" val="3572972718"/>
                    </a:ext>
                  </a:extLst>
                </a:gridCol>
              </a:tblGrid>
              <a:tr h="447423">
                <a:tc>
                  <a:txBody>
                    <a:bodyPr/>
                    <a:lstStyle/>
                    <a:p>
                      <a:pPr algn="ctr"/>
                      <a:r>
                        <a:rPr lang="en-US" sz="2400"/>
                        <a:t>ID</a:t>
                      </a:r>
                    </a:p>
                  </a:txBody>
                  <a:tcPr/>
                </a:tc>
                <a:tc>
                  <a:txBody>
                    <a:bodyPr/>
                    <a:lstStyle/>
                    <a:p>
                      <a:pPr algn="ctr"/>
                      <a:r>
                        <a:rPr lang="en-US" sz="2400"/>
                        <a:t>Requirement</a:t>
                      </a:r>
                    </a:p>
                  </a:txBody>
                  <a:tcPr/>
                </a:tc>
                <a:extLst>
                  <a:ext uri="{0D108BD9-81ED-4DB2-BD59-A6C34878D82A}">
                    <a16:rowId xmlns:a16="http://schemas.microsoft.com/office/drawing/2014/main" val="855331998"/>
                  </a:ext>
                </a:extLst>
              </a:tr>
              <a:tr h="577058">
                <a:tc>
                  <a:txBody>
                    <a:bodyPr/>
                    <a:lstStyle/>
                    <a:p>
                      <a:pPr algn="ctr"/>
                      <a:r>
                        <a:rPr lang="en-US" sz="1800" kern="1200">
                          <a:solidFill>
                            <a:schemeClr val="dk1"/>
                          </a:solidFill>
                          <a:effectLst/>
                          <a:latin typeface="+mn-lt"/>
                          <a:ea typeface="+mn-ea"/>
                          <a:cs typeface="+mn-cs"/>
                        </a:rPr>
                        <a:t>CR.1</a:t>
                      </a:r>
                    </a:p>
                  </a:txBody>
                  <a:tcPr anchor="ctr"/>
                </a:tc>
                <a:tc>
                  <a:txBody>
                    <a:bodyPr/>
                    <a:lstStyle/>
                    <a:p>
                      <a:pPr algn="ctr"/>
                      <a:r>
                        <a:rPr lang="en-US" sz="1800" kern="1200">
                          <a:solidFill>
                            <a:schemeClr val="dk1"/>
                          </a:solidFill>
                          <a:effectLst/>
                          <a:latin typeface="+mn-lt"/>
                          <a:ea typeface="+mn-ea"/>
                          <a:cs typeface="+mn-cs"/>
                        </a:rPr>
                        <a:t>The product SHALL be able to capture images of the nesting locations</a:t>
                      </a:r>
                    </a:p>
                  </a:txBody>
                  <a:tcPr anchor="ctr"/>
                </a:tc>
                <a:extLst>
                  <a:ext uri="{0D108BD9-81ED-4DB2-BD59-A6C34878D82A}">
                    <a16:rowId xmlns:a16="http://schemas.microsoft.com/office/drawing/2014/main" val="3581496844"/>
                  </a:ext>
                </a:extLst>
              </a:tr>
              <a:tr h="386443">
                <a:tc>
                  <a:txBody>
                    <a:bodyPr/>
                    <a:lstStyle/>
                    <a:p>
                      <a:pPr algn="ctr"/>
                      <a:r>
                        <a:rPr lang="en-US"/>
                        <a:t>CR.2</a:t>
                      </a:r>
                    </a:p>
                  </a:txBody>
                  <a:tcPr anchor="ctr"/>
                </a:tc>
                <a:tc>
                  <a:txBody>
                    <a:bodyPr/>
                    <a:lstStyle/>
                    <a:p>
                      <a:pPr algn="ctr"/>
                      <a:r>
                        <a:rPr lang="en-US" sz="1800" kern="1200">
                          <a:solidFill>
                            <a:schemeClr val="dk1"/>
                          </a:solidFill>
                          <a:effectLst/>
                          <a:latin typeface="+mn-lt"/>
                          <a:ea typeface="+mn-ea"/>
                          <a:cs typeface="+mn-cs"/>
                        </a:rPr>
                        <a:t>The product WILL be able to capture video recording</a:t>
                      </a:r>
                      <a:endParaRPr lang="en-US"/>
                    </a:p>
                  </a:txBody>
                  <a:tcPr anchor="ctr"/>
                </a:tc>
                <a:extLst>
                  <a:ext uri="{0D108BD9-81ED-4DB2-BD59-A6C34878D82A}">
                    <a16:rowId xmlns:a16="http://schemas.microsoft.com/office/drawing/2014/main" val="3447287075"/>
                  </a:ext>
                </a:extLst>
              </a:tr>
              <a:tr h="577058">
                <a:tc>
                  <a:txBody>
                    <a:bodyPr/>
                    <a:lstStyle/>
                    <a:p>
                      <a:pPr algn="ctr"/>
                      <a:r>
                        <a:rPr lang="en-US"/>
                        <a:t>CR.3</a:t>
                      </a:r>
                    </a:p>
                  </a:txBody>
                  <a:tcPr anchor="ctr"/>
                </a:tc>
                <a:tc>
                  <a:txBody>
                    <a:bodyPr/>
                    <a:lstStyle/>
                    <a:p>
                      <a:pPr algn="ctr"/>
                      <a:r>
                        <a:rPr lang="en-US" sz="1800" kern="1200">
                          <a:solidFill>
                            <a:schemeClr val="dk1"/>
                          </a:solidFill>
                          <a:effectLst/>
                          <a:latin typeface="+mn-lt"/>
                          <a:ea typeface="+mn-ea"/>
                          <a:cs typeface="+mn-cs"/>
                        </a:rPr>
                        <a:t>The product SHALL have a camera angle that accounts for the aspect of the site</a:t>
                      </a:r>
                      <a:endParaRPr lang="en-US"/>
                    </a:p>
                  </a:txBody>
                  <a:tcPr anchor="ctr"/>
                </a:tc>
                <a:extLst>
                  <a:ext uri="{0D108BD9-81ED-4DB2-BD59-A6C34878D82A}">
                    <a16:rowId xmlns:a16="http://schemas.microsoft.com/office/drawing/2014/main" val="557168262"/>
                  </a:ext>
                </a:extLst>
              </a:tr>
              <a:tr h="577058">
                <a:tc>
                  <a:txBody>
                    <a:bodyPr/>
                    <a:lstStyle/>
                    <a:p>
                      <a:pPr algn="ctr"/>
                      <a:r>
                        <a:rPr lang="en-US"/>
                        <a:t>CR.4</a:t>
                      </a:r>
                    </a:p>
                  </a:txBody>
                  <a:tcPr anchor="ctr"/>
                </a:tc>
                <a:tc>
                  <a:txBody>
                    <a:bodyPr/>
                    <a:lstStyle/>
                    <a:p>
                      <a:pPr algn="ctr"/>
                      <a:r>
                        <a:rPr lang="en-US" sz="1800" kern="1200">
                          <a:solidFill>
                            <a:schemeClr val="dk1"/>
                          </a:solidFill>
                          <a:effectLst/>
                          <a:latin typeface="+mn-lt"/>
                          <a:ea typeface="+mn-ea"/>
                          <a:cs typeface="+mn-cs"/>
                        </a:rPr>
                        <a:t>The products camera SHOULD have a GSD of ~0.82cm/pixel</a:t>
                      </a:r>
                      <a:endParaRPr lang="en-US"/>
                    </a:p>
                  </a:txBody>
                  <a:tcPr anchor="ctr"/>
                </a:tc>
                <a:extLst>
                  <a:ext uri="{0D108BD9-81ED-4DB2-BD59-A6C34878D82A}">
                    <a16:rowId xmlns:a16="http://schemas.microsoft.com/office/drawing/2014/main" val="4027317338"/>
                  </a:ext>
                </a:extLst>
              </a:tr>
              <a:tr h="386443">
                <a:tc>
                  <a:txBody>
                    <a:bodyPr/>
                    <a:lstStyle/>
                    <a:p>
                      <a:pPr algn="ctr"/>
                      <a:r>
                        <a:rPr lang="en-US"/>
                        <a:t>CR.5</a:t>
                      </a:r>
                    </a:p>
                  </a:txBody>
                  <a:tcPr anchor="ctr"/>
                </a:tc>
                <a:tc>
                  <a:txBody>
                    <a:bodyPr/>
                    <a:lstStyle/>
                    <a:p>
                      <a:pPr algn="ctr"/>
                      <a:r>
                        <a:rPr lang="en-US" sz="1800" kern="1200">
                          <a:solidFill>
                            <a:schemeClr val="dk1"/>
                          </a:solidFill>
                          <a:effectLst/>
                          <a:latin typeface="+mn-lt"/>
                          <a:ea typeface="+mn-ea"/>
                          <a:cs typeface="+mn-cs"/>
                        </a:rPr>
                        <a:t>The product SHALL be collapsible/ packable</a:t>
                      </a:r>
                      <a:endParaRPr lang="en-US"/>
                    </a:p>
                  </a:txBody>
                  <a:tcPr anchor="ctr"/>
                </a:tc>
                <a:extLst>
                  <a:ext uri="{0D108BD9-81ED-4DB2-BD59-A6C34878D82A}">
                    <a16:rowId xmlns:a16="http://schemas.microsoft.com/office/drawing/2014/main" val="1070907851"/>
                  </a:ext>
                </a:extLst>
              </a:tr>
              <a:tr h="3864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effectLst/>
                          <a:latin typeface="+mn-lt"/>
                          <a:ea typeface="+mn-ea"/>
                          <a:cs typeface="+mn-cs"/>
                        </a:rPr>
                        <a:t>CR.6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effectLst/>
                          <a:latin typeface="+mn-lt"/>
                          <a:ea typeface="+mn-ea"/>
                          <a:cs typeface="+mn-cs"/>
                        </a:rPr>
                        <a:t>The product SHALL be water resistant</a:t>
                      </a:r>
                    </a:p>
                  </a:txBody>
                  <a:tcPr anchor="ctr"/>
                </a:tc>
                <a:extLst>
                  <a:ext uri="{0D108BD9-81ED-4DB2-BD59-A6C34878D82A}">
                    <a16:rowId xmlns:a16="http://schemas.microsoft.com/office/drawing/2014/main" val="3978665305"/>
                  </a:ext>
                </a:extLst>
              </a:tr>
              <a:tr h="386443">
                <a:tc>
                  <a:txBody>
                    <a:bodyPr/>
                    <a:lstStyle/>
                    <a:p>
                      <a:pPr algn="ctr" rtl="0" fontAlgn="ctr"/>
                      <a:r>
                        <a:rPr lang="en-US" sz="1800" kern="1200">
                          <a:solidFill>
                            <a:schemeClr val="dk1"/>
                          </a:solidFill>
                          <a:effectLst/>
                          <a:latin typeface="+mn-lt"/>
                          <a:ea typeface="+mn-ea"/>
                          <a:cs typeface="+mn-cs"/>
                        </a:rPr>
                        <a:t>CR.7</a:t>
                      </a:r>
                    </a:p>
                  </a:txBody>
                  <a:tcPr anchor="ctr"/>
                </a:tc>
                <a:tc>
                  <a:txBody>
                    <a:bodyPr/>
                    <a:lstStyle/>
                    <a:p>
                      <a:pPr algn="ctr" rtl="0" fontAlgn="ctr"/>
                      <a:r>
                        <a:rPr lang="en-US" sz="1800" kern="1200">
                          <a:solidFill>
                            <a:schemeClr val="dk1"/>
                          </a:solidFill>
                          <a:effectLst/>
                          <a:latin typeface="+mn-lt"/>
                          <a:ea typeface="+mn-ea"/>
                          <a:cs typeface="+mn-cs"/>
                        </a:rPr>
                        <a:t> The product SHOULD come with free software</a:t>
                      </a:r>
                    </a:p>
                  </a:txBody>
                  <a:tcPr anchor="ctr"/>
                </a:tc>
                <a:extLst>
                  <a:ext uri="{0D108BD9-81ED-4DB2-BD59-A6C34878D82A}">
                    <a16:rowId xmlns:a16="http://schemas.microsoft.com/office/drawing/2014/main" val="3800843578"/>
                  </a:ext>
                </a:extLst>
              </a:tr>
              <a:tr h="577058">
                <a:tc>
                  <a:txBody>
                    <a:bodyPr/>
                    <a:lstStyle/>
                    <a:p>
                      <a:pPr algn="ctr" rtl="0" fontAlgn="ctr"/>
                      <a:r>
                        <a:rPr lang="en-US" sz="1800" kern="1200">
                          <a:solidFill>
                            <a:schemeClr val="dk1"/>
                          </a:solidFill>
                          <a:effectLst/>
                          <a:latin typeface="+mn-lt"/>
                          <a:ea typeface="+mn-ea"/>
                          <a:cs typeface="+mn-cs"/>
                        </a:rPr>
                        <a:t>CR.8</a:t>
                      </a:r>
                    </a:p>
                  </a:txBody>
                  <a:tcPr anchor="ctr"/>
                </a:tc>
                <a:tc>
                  <a:txBody>
                    <a:bodyPr/>
                    <a:lstStyle/>
                    <a:p>
                      <a:pPr algn="ctr" rtl="0" fontAlgn="ctr"/>
                      <a:r>
                        <a:rPr lang="en-US" sz="1800" kern="1200">
                          <a:solidFill>
                            <a:schemeClr val="dk1"/>
                          </a:solidFill>
                          <a:effectLst/>
                          <a:latin typeface="+mn-lt"/>
                          <a:ea typeface="+mn-ea"/>
                          <a:cs typeface="+mn-cs"/>
                        </a:rPr>
                        <a:t>The development and final product SHALL not exceed the budget of £800</a:t>
                      </a:r>
                    </a:p>
                  </a:txBody>
                  <a:tcPr anchor="ctr"/>
                </a:tc>
                <a:extLst>
                  <a:ext uri="{0D108BD9-81ED-4DB2-BD59-A6C34878D82A}">
                    <a16:rowId xmlns:a16="http://schemas.microsoft.com/office/drawing/2014/main" val="24262577"/>
                  </a:ext>
                </a:extLst>
              </a:tr>
            </a:tbl>
          </a:graphicData>
        </a:graphic>
      </p:graphicFrame>
      <p:pic>
        <p:nvPicPr>
          <p:cNvPr id="6" name="Picture 5" descr="A logo of a drone&#10;&#10;Description automatically generated">
            <a:extLst>
              <a:ext uri="{FF2B5EF4-FFF2-40B4-BE49-F238E27FC236}">
                <a16:creationId xmlns:a16="http://schemas.microsoft.com/office/drawing/2014/main" id="{9A8D7ECC-F1E5-79C2-F42B-266AA3BDAF13}"/>
              </a:ext>
            </a:extLst>
          </p:cNvPr>
          <p:cNvPicPr>
            <a:picLocks noChangeAspect="1"/>
          </p:cNvPicPr>
          <p:nvPr/>
        </p:nvPicPr>
        <p:blipFill>
          <a:blip r:embed="rId5"/>
          <a:stretch>
            <a:fillRect/>
          </a:stretch>
        </p:blipFill>
        <p:spPr>
          <a:xfrm>
            <a:off x="-3607" y="5912312"/>
            <a:ext cx="964307" cy="946485"/>
          </a:xfrm>
          <a:prstGeom prst="rect">
            <a:avLst/>
          </a:prstGeom>
        </p:spPr>
      </p:pic>
      <p:pic>
        <p:nvPicPr>
          <p:cNvPr id="27" name="Audio 26">
            <a:hlinkClick r:id="" action="ppaction://media"/>
            <a:extLst>
              <a:ext uri="{FF2B5EF4-FFF2-40B4-BE49-F238E27FC236}">
                <a16:creationId xmlns:a16="http://schemas.microsoft.com/office/drawing/2014/main" id="{B488507B-7845-EEA4-1FA2-1C98AF6E2EA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38394944"/>
      </p:ext>
    </p:extLst>
  </p:cSld>
  <p:clrMapOvr>
    <a:masterClrMapping/>
  </p:clrMapOvr>
  <mc:AlternateContent xmlns:mc="http://schemas.openxmlformats.org/markup-compatibility/2006" xmlns:p14="http://schemas.microsoft.com/office/powerpoint/2010/main">
    <mc:Choice Requires="p14">
      <p:transition spd="slow" p14:dur="2000" advTm="49993"/>
    </mc:Choice>
    <mc:Fallback xmlns="">
      <p:transition spd="slow" advTm="49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7861E-F1C2-4FA7-B403-147759E53C90}"/>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C27F8BE-569C-44CA-98D8-B6686B195E85}"/>
              </a:ext>
            </a:extLst>
          </p:cNvPr>
          <p:cNvSpPr>
            <a:spLocks noGrp="1"/>
          </p:cNvSpPr>
          <p:nvPr>
            <p:ph type="title"/>
          </p:nvPr>
        </p:nvSpPr>
        <p:spPr/>
        <p:txBody>
          <a:bodyPr/>
          <a:lstStyle/>
          <a:p>
            <a:r>
              <a:rPr lang="en-GB">
                <a:solidFill>
                  <a:schemeClr val="accent4">
                    <a:lumMod val="75000"/>
                  </a:schemeClr>
                </a:solidFill>
                <a:latin typeface="Arial Black"/>
              </a:rPr>
              <a:t>Quadcopter v Fixed-Wing</a:t>
            </a:r>
            <a:endParaRPr lang="en-GB">
              <a:solidFill>
                <a:schemeClr val="accent4">
                  <a:lumMod val="75000"/>
                </a:schemeClr>
              </a:solidFill>
            </a:endParaRPr>
          </a:p>
        </p:txBody>
      </p:sp>
      <p:pic>
        <p:nvPicPr>
          <p:cNvPr id="5" name="Picture 4" descr="A picture containing text&#10;&#10;Description automatically generated">
            <a:extLst>
              <a:ext uri="{FF2B5EF4-FFF2-40B4-BE49-F238E27FC236}">
                <a16:creationId xmlns:a16="http://schemas.microsoft.com/office/drawing/2014/main" id="{AC23C6C9-DA6F-472C-89CE-A0A49614E795}"/>
              </a:ext>
            </a:extLst>
          </p:cNvPr>
          <p:cNvPicPr>
            <a:picLocks noChangeAspect="1"/>
          </p:cNvPicPr>
          <p:nvPr/>
        </p:nvPicPr>
        <p:blipFill>
          <a:blip r:embed="rId5"/>
          <a:stretch>
            <a:fillRect/>
          </a:stretch>
        </p:blipFill>
        <p:spPr>
          <a:xfrm>
            <a:off x="9432521" y="5909732"/>
            <a:ext cx="2454680" cy="630956"/>
          </a:xfrm>
          <a:prstGeom prst="rect">
            <a:avLst/>
          </a:prstGeom>
        </p:spPr>
      </p:pic>
      <p:sp>
        <p:nvSpPr>
          <p:cNvPr id="7" name="Content Placeholder 2">
            <a:extLst>
              <a:ext uri="{FF2B5EF4-FFF2-40B4-BE49-F238E27FC236}">
                <a16:creationId xmlns:a16="http://schemas.microsoft.com/office/drawing/2014/main" id="{25D1C820-136B-4E3E-9510-962A3C9D5759}"/>
              </a:ext>
            </a:extLst>
          </p:cNvPr>
          <p:cNvSpPr txBox="1">
            <a:spLocks/>
          </p:cNvSpPr>
          <p:nvPr/>
        </p:nvSpPr>
        <p:spPr>
          <a:xfrm>
            <a:off x="838200" y="1371600"/>
            <a:ext cx="10621002" cy="4953000"/>
          </a:xfrm>
          <a:prstGeom prst="rect">
            <a:avLst/>
          </a:prstGeom>
        </p:spPr>
        <p:txBody>
          <a:bodyPr lIns="91440" tIns="45720" rIns="91440" bIns="45720" anchor="t"/>
          <a:lstStyle/>
          <a:p>
            <a:pPr algn="just">
              <a:spcBef>
                <a:spcPct val="20000"/>
              </a:spcBef>
              <a:spcAft>
                <a:spcPts val="1200"/>
              </a:spcAft>
              <a:defRPr/>
            </a:pPr>
            <a:endParaRPr lang="en-GB" b="1" kern="0">
              <a:latin typeface="Arial"/>
              <a:cs typeface="Arial"/>
            </a:endParaRPr>
          </a:p>
        </p:txBody>
      </p:sp>
      <p:graphicFrame>
        <p:nvGraphicFramePr>
          <p:cNvPr id="3" name="Table 2">
            <a:extLst>
              <a:ext uri="{FF2B5EF4-FFF2-40B4-BE49-F238E27FC236}">
                <a16:creationId xmlns:a16="http://schemas.microsoft.com/office/drawing/2014/main" id="{C7824858-CC4E-B5B7-B9D1-0802007EAEFE}"/>
              </a:ext>
            </a:extLst>
          </p:cNvPr>
          <p:cNvGraphicFramePr>
            <a:graphicFrameLocks noGrp="1"/>
          </p:cNvGraphicFramePr>
          <p:nvPr>
            <p:extLst>
              <p:ext uri="{D42A27DB-BD31-4B8C-83A1-F6EECF244321}">
                <p14:modId xmlns:p14="http://schemas.microsoft.com/office/powerpoint/2010/main" val="3826234412"/>
              </p:ext>
            </p:extLst>
          </p:nvPr>
        </p:nvGraphicFramePr>
        <p:xfrm>
          <a:off x="658761" y="1551098"/>
          <a:ext cx="10874481" cy="3161956"/>
        </p:xfrm>
        <a:graphic>
          <a:graphicData uri="http://schemas.openxmlformats.org/drawingml/2006/table">
            <a:tbl>
              <a:tblPr firstRow="1" bandRow="1">
                <a:tableStyleId>{5C22544A-7EE6-4342-B048-85BDC9FD1C3A}</a:tableStyleId>
              </a:tblPr>
              <a:tblGrid>
                <a:gridCol w="2507226">
                  <a:extLst>
                    <a:ext uri="{9D8B030D-6E8A-4147-A177-3AD203B41FA5}">
                      <a16:colId xmlns:a16="http://schemas.microsoft.com/office/drawing/2014/main" val="2191225181"/>
                    </a:ext>
                  </a:extLst>
                </a:gridCol>
                <a:gridCol w="4742428">
                  <a:extLst>
                    <a:ext uri="{9D8B030D-6E8A-4147-A177-3AD203B41FA5}">
                      <a16:colId xmlns:a16="http://schemas.microsoft.com/office/drawing/2014/main" val="1608256598"/>
                    </a:ext>
                  </a:extLst>
                </a:gridCol>
                <a:gridCol w="3624827">
                  <a:extLst>
                    <a:ext uri="{9D8B030D-6E8A-4147-A177-3AD203B41FA5}">
                      <a16:colId xmlns:a16="http://schemas.microsoft.com/office/drawing/2014/main" val="488146857"/>
                    </a:ext>
                  </a:extLst>
                </a:gridCol>
              </a:tblGrid>
              <a:tr h="779147">
                <a:tc>
                  <a:txBody>
                    <a:bodyPr/>
                    <a:lstStyle/>
                    <a:p>
                      <a:pPr lvl="0" algn="ctr">
                        <a:buNone/>
                      </a:pPr>
                      <a:endParaRPr lang="en-US"/>
                    </a:p>
                  </a:txBody>
                  <a:tcPr anchor="ctr">
                    <a:solidFill>
                      <a:schemeClr val="bg1"/>
                    </a:solidFill>
                  </a:tcPr>
                </a:tc>
                <a:tc>
                  <a:txBody>
                    <a:bodyPr/>
                    <a:lstStyle/>
                    <a:p>
                      <a:pPr lvl="0" algn="ctr">
                        <a:buNone/>
                      </a:pPr>
                      <a:r>
                        <a:rPr lang="en-US"/>
                        <a:t>Advantages</a:t>
                      </a:r>
                    </a:p>
                  </a:txBody>
                  <a:tcPr anchor="ctr"/>
                </a:tc>
                <a:tc>
                  <a:txBody>
                    <a:bodyPr/>
                    <a:lstStyle/>
                    <a:p>
                      <a:pPr algn="ctr"/>
                      <a:r>
                        <a:rPr lang="en-US"/>
                        <a:t>Disadvantages</a:t>
                      </a:r>
                    </a:p>
                  </a:txBody>
                  <a:tcPr anchor="ctr"/>
                </a:tc>
                <a:extLst>
                  <a:ext uri="{0D108BD9-81ED-4DB2-BD59-A6C34878D82A}">
                    <a16:rowId xmlns:a16="http://schemas.microsoft.com/office/drawing/2014/main" val="346182397"/>
                  </a:ext>
                </a:extLst>
              </a:tr>
              <a:tr h="1074135">
                <a:tc>
                  <a:txBody>
                    <a:bodyPr/>
                    <a:lstStyle/>
                    <a:p>
                      <a:pPr lvl="0" algn="ctr">
                        <a:buNone/>
                      </a:pPr>
                      <a:r>
                        <a:rPr lang="en-US" b="1">
                          <a:solidFill>
                            <a:schemeClr val="bg1"/>
                          </a:solidFill>
                        </a:rPr>
                        <a:t>Quadcopter</a:t>
                      </a:r>
                    </a:p>
                  </a:txBody>
                  <a:tcPr anchor="ctr">
                    <a:solidFill>
                      <a:schemeClr val="accent1"/>
                    </a:solidFill>
                  </a:tcPr>
                </a:tc>
                <a:tc>
                  <a:txBody>
                    <a:bodyPr/>
                    <a:lstStyle/>
                    <a:p>
                      <a:pPr marL="285750" lvl="0" indent="-285750" algn="ctr">
                        <a:buFont typeface="Arial" panose="020B0604020202020204" pitchFamily="34" charset="0"/>
                        <a:buChar char="•"/>
                      </a:pPr>
                      <a:r>
                        <a:rPr lang="en-US"/>
                        <a:t>Easier to control</a:t>
                      </a:r>
                    </a:p>
                    <a:p>
                      <a:pPr marL="285750" lvl="0" indent="-285750" algn="ctr">
                        <a:buFont typeface="Arial" panose="020B0604020202020204" pitchFamily="34" charset="0"/>
                        <a:buChar char="•"/>
                      </a:pPr>
                      <a:r>
                        <a:rPr lang="en-US"/>
                        <a:t>More stable for recon (clearer photos)</a:t>
                      </a:r>
                    </a:p>
                    <a:p>
                      <a:pPr marL="285750" lvl="0" indent="-285750" algn="ctr">
                        <a:buFont typeface="Arial" panose="020B0604020202020204" pitchFamily="34" charset="0"/>
                        <a:buChar char="•"/>
                      </a:pPr>
                      <a:r>
                        <a:rPr lang="en-US"/>
                        <a:t>More compact for transportation</a:t>
                      </a:r>
                    </a:p>
                    <a:p>
                      <a:pPr marL="285750" lvl="0" indent="-285750" algn="ctr">
                        <a:buFont typeface="Arial" panose="020B0604020202020204" pitchFamily="34" charset="0"/>
                        <a:buChar char="•"/>
                      </a:pPr>
                      <a:r>
                        <a:rPr lang="en-US"/>
                        <a:t>Easier for gimble attachment</a:t>
                      </a:r>
                    </a:p>
                  </a:txBody>
                  <a:tcPr anchor="ctr"/>
                </a:tc>
                <a:tc>
                  <a:txBody>
                    <a:bodyPr/>
                    <a:lstStyle/>
                    <a:p>
                      <a:pPr marL="285750" indent="-285750" algn="ctr">
                        <a:buFont typeface="Arial" panose="020B0604020202020204" pitchFamily="34" charset="0"/>
                        <a:buChar char="•"/>
                      </a:pPr>
                      <a:r>
                        <a:rPr lang="en-US"/>
                        <a:t>Susceptible to wind disturbances</a:t>
                      </a:r>
                    </a:p>
                    <a:p>
                      <a:pPr marL="285750" indent="-285750" algn="ctr">
                        <a:buFont typeface="Arial" panose="020B0604020202020204" pitchFamily="34" charset="0"/>
                        <a:buChar char="•"/>
                      </a:pPr>
                      <a:r>
                        <a:rPr lang="en-US"/>
                        <a:t>Requires more power</a:t>
                      </a:r>
                    </a:p>
                    <a:p>
                      <a:pPr marL="285750" indent="-285750" algn="ctr">
                        <a:buFont typeface="Arial" panose="020B0604020202020204" pitchFamily="34" charset="0"/>
                        <a:buChar char="•"/>
                      </a:pPr>
                      <a:r>
                        <a:rPr lang="en-US"/>
                        <a:t>Shorter flight periods</a:t>
                      </a:r>
                    </a:p>
                  </a:txBody>
                  <a:tcPr anchor="ctr"/>
                </a:tc>
                <a:extLst>
                  <a:ext uri="{0D108BD9-81ED-4DB2-BD59-A6C34878D82A}">
                    <a16:rowId xmlns:a16="http://schemas.microsoft.com/office/drawing/2014/main" val="2123548802"/>
                  </a:ext>
                </a:extLst>
              </a:tr>
              <a:tr h="1194089">
                <a:tc>
                  <a:txBody>
                    <a:bodyPr/>
                    <a:lstStyle/>
                    <a:p>
                      <a:pPr lvl="0" algn="ctr">
                        <a:buNone/>
                      </a:pPr>
                      <a:r>
                        <a:rPr lang="en-US" b="1">
                          <a:solidFill>
                            <a:schemeClr val="bg1"/>
                          </a:solidFill>
                        </a:rPr>
                        <a:t>Fixed Wing</a:t>
                      </a:r>
                    </a:p>
                  </a:txBody>
                  <a:tcPr anchor="ctr">
                    <a:solidFill>
                      <a:schemeClr val="accent1"/>
                    </a:solidFill>
                  </a:tcPr>
                </a:tc>
                <a:tc>
                  <a:txBody>
                    <a:bodyPr/>
                    <a:lstStyle/>
                    <a:p>
                      <a:pPr marL="285750" lvl="0" indent="-285750" algn="ctr">
                        <a:buFont typeface="Arial" panose="020B0604020202020204" pitchFamily="34" charset="0"/>
                        <a:buChar char="•"/>
                      </a:pPr>
                      <a:r>
                        <a:rPr lang="en-US"/>
                        <a:t>Greater endurance and speed</a:t>
                      </a:r>
                    </a:p>
                    <a:p>
                      <a:pPr marL="285750" lvl="0" indent="-285750" algn="ctr">
                        <a:buFont typeface="Arial" panose="020B0604020202020204" pitchFamily="34" charset="0"/>
                        <a:buChar char="•"/>
                      </a:pPr>
                      <a:r>
                        <a:rPr lang="en-US"/>
                        <a:t>Longer flight times</a:t>
                      </a:r>
                    </a:p>
                    <a:p>
                      <a:pPr marL="285750" lvl="0" indent="-285750" algn="ctr">
                        <a:buFont typeface="Arial" panose="020B0604020202020204" pitchFamily="34" charset="0"/>
                        <a:buChar char="•"/>
                      </a:pPr>
                      <a:r>
                        <a:rPr lang="en-US"/>
                        <a:t>Quieter</a:t>
                      </a:r>
                    </a:p>
                    <a:p>
                      <a:pPr marL="285750" lvl="0" indent="-285750" algn="ctr">
                        <a:buFont typeface="Arial" panose="020B0604020202020204" pitchFamily="34" charset="0"/>
                        <a:buChar char="•"/>
                      </a:pPr>
                      <a:r>
                        <a:rPr lang="en-US"/>
                        <a:t>Higher payload</a:t>
                      </a:r>
                    </a:p>
                  </a:txBody>
                  <a:tcPr anchor="ctr"/>
                </a:tc>
                <a:tc>
                  <a:txBody>
                    <a:bodyPr/>
                    <a:lstStyle/>
                    <a:p>
                      <a:pPr marL="285750" indent="-285750" algn="ctr">
                        <a:buFont typeface="Arial" panose="020B0604020202020204" pitchFamily="34" charset="0"/>
                        <a:buChar char="•"/>
                      </a:pPr>
                      <a:r>
                        <a:rPr lang="en-US"/>
                        <a:t>Needs take-off distance</a:t>
                      </a:r>
                    </a:p>
                    <a:p>
                      <a:pPr marL="285750" indent="-285750" algn="ctr">
                        <a:buFont typeface="Arial" panose="020B0604020202020204" pitchFamily="34" charset="0"/>
                        <a:buChar char="•"/>
                      </a:pPr>
                      <a:r>
                        <a:rPr lang="en-US"/>
                        <a:t>More expensive</a:t>
                      </a:r>
                    </a:p>
                    <a:p>
                      <a:pPr marL="285750" indent="-285750" algn="ctr">
                        <a:buFont typeface="Arial" panose="020B0604020202020204" pitchFamily="34" charset="0"/>
                        <a:buChar char="•"/>
                      </a:pPr>
                      <a:r>
                        <a:rPr lang="en-US"/>
                        <a:t>Harder to land</a:t>
                      </a:r>
                    </a:p>
                  </a:txBody>
                  <a:tcPr anchor="ctr"/>
                </a:tc>
                <a:extLst>
                  <a:ext uri="{0D108BD9-81ED-4DB2-BD59-A6C34878D82A}">
                    <a16:rowId xmlns:a16="http://schemas.microsoft.com/office/drawing/2014/main" val="2464331936"/>
                  </a:ext>
                </a:extLst>
              </a:tr>
            </a:tbl>
          </a:graphicData>
        </a:graphic>
      </p:graphicFrame>
      <p:sp>
        <p:nvSpPr>
          <p:cNvPr id="8" name="Content Placeholder 2">
            <a:extLst>
              <a:ext uri="{FF2B5EF4-FFF2-40B4-BE49-F238E27FC236}">
                <a16:creationId xmlns:a16="http://schemas.microsoft.com/office/drawing/2014/main" id="{1BD85F21-C1F2-993C-A73F-E9F0E28D2DD9}"/>
              </a:ext>
            </a:extLst>
          </p:cNvPr>
          <p:cNvSpPr txBox="1">
            <a:spLocks/>
          </p:cNvSpPr>
          <p:nvPr/>
        </p:nvSpPr>
        <p:spPr>
          <a:xfrm>
            <a:off x="990600" y="5306902"/>
            <a:ext cx="10621002" cy="1170098"/>
          </a:xfrm>
          <a:prstGeom prst="rect">
            <a:avLst/>
          </a:prstGeom>
        </p:spPr>
        <p:txBody>
          <a:bodyPr lIns="91440" tIns="45720" rIns="91440" bIns="45720" anchor="t"/>
          <a:lstStyle/>
          <a:p>
            <a:pPr algn="just">
              <a:spcBef>
                <a:spcPct val="20000"/>
              </a:spcBef>
              <a:spcAft>
                <a:spcPts val="1200"/>
              </a:spcAft>
              <a:defRPr/>
            </a:pPr>
            <a:endParaRPr lang="en-GB" b="1" kern="0">
              <a:latin typeface="Arial"/>
              <a:cs typeface="Arial"/>
            </a:endParaRPr>
          </a:p>
        </p:txBody>
      </p:sp>
      <p:sp>
        <p:nvSpPr>
          <p:cNvPr id="9" name="Content Placeholder 2">
            <a:extLst>
              <a:ext uri="{FF2B5EF4-FFF2-40B4-BE49-F238E27FC236}">
                <a16:creationId xmlns:a16="http://schemas.microsoft.com/office/drawing/2014/main" id="{CEBF7CC0-1D7F-0B3D-2AA7-F6B718897C35}"/>
              </a:ext>
            </a:extLst>
          </p:cNvPr>
          <p:cNvSpPr txBox="1">
            <a:spLocks/>
          </p:cNvSpPr>
          <p:nvPr/>
        </p:nvSpPr>
        <p:spPr>
          <a:xfrm>
            <a:off x="658761" y="5169748"/>
            <a:ext cx="10952841" cy="781662"/>
          </a:xfrm>
          <a:prstGeom prst="rect">
            <a:avLst/>
          </a:prstGeom>
        </p:spPr>
        <p:txBody>
          <a:bodyPr/>
          <a:lstStyle/>
          <a:p>
            <a:pPr algn="just">
              <a:spcBef>
                <a:spcPct val="20000"/>
              </a:spcBef>
              <a:spcAft>
                <a:spcPts val="1200"/>
              </a:spcAft>
              <a:defRPr/>
            </a:pPr>
            <a:r>
              <a:rPr lang="en-GB" sz="1800" kern="0">
                <a:latin typeface="Arial" panose="020B0604020202020204" pitchFamily="34" charset="0"/>
                <a:cs typeface="Arial" panose="020B0604020202020204" pitchFamily="34" charset="0"/>
              </a:rPr>
              <a:t>We opted for a quadcopter design as the advantages of this are more suited to our requirements. </a:t>
            </a:r>
          </a:p>
        </p:txBody>
      </p:sp>
      <p:pic>
        <p:nvPicPr>
          <p:cNvPr id="6" name="Picture 5" descr="A logo of a drone&#10;&#10;Description automatically generated">
            <a:extLst>
              <a:ext uri="{FF2B5EF4-FFF2-40B4-BE49-F238E27FC236}">
                <a16:creationId xmlns:a16="http://schemas.microsoft.com/office/drawing/2014/main" id="{7856A284-F987-DC4F-592E-3E11095401B3}"/>
              </a:ext>
            </a:extLst>
          </p:cNvPr>
          <p:cNvPicPr>
            <a:picLocks noChangeAspect="1"/>
          </p:cNvPicPr>
          <p:nvPr/>
        </p:nvPicPr>
        <p:blipFill>
          <a:blip r:embed="rId6"/>
          <a:stretch>
            <a:fillRect/>
          </a:stretch>
        </p:blipFill>
        <p:spPr>
          <a:xfrm>
            <a:off x="-3607" y="5912312"/>
            <a:ext cx="964307" cy="946485"/>
          </a:xfrm>
          <a:prstGeom prst="rect">
            <a:avLst/>
          </a:prstGeom>
        </p:spPr>
      </p:pic>
      <p:pic>
        <p:nvPicPr>
          <p:cNvPr id="21" name="Audio 20">
            <a:hlinkClick r:id="" action="ppaction://media"/>
            <a:extLst>
              <a:ext uri="{FF2B5EF4-FFF2-40B4-BE49-F238E27FC236}">
                <a16:creationId xmlns:a16="http://schemas.microsoft.com/office/drawing/2014/main" id="{0814AA2D-7726-6D9F-EF5E-60EACCC8306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98100823"/>
      </p:ext>
    </p:extLst>
  </p:cSld>
  <p:clrMapOvr>
    <a:masterClrMapping/>
  </p:clrMapOvr>
  <mc:AlternateContent xmlns:mc="http://schemas.openxmlformats.org/markup-compatibility/2006" xmlns:p14="http://schemas.microsoft.com/office/powerpoint/2010/main">
    <mc:Choice Requires="p14">
      <p:transition spd="slow" p14:dur="2000" advTm="67375"/>
    </mc:Choice>
    <mc:Fallback xmlns="">
      <p:transition spd="slow" advTm="67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7861E-F1C2-4FA7-B403-147759E53C90}"/>
              </a:ext>
            </a:extLst>
          </p:cNvPr>
          <p:cNvSpPr/>
          <p:nvPr/>
        </p:nvSpPr>
        <p:spPr>
          <a:xfrm>
            <a:off x="-3607"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800" baseline="0">
                <a:solidFill>
                  <a:srgbClr val="FFFFFF"/>
                </a:solidFill>
                <a:latin typeface="Calibri"/>
                <a:ea typeface="Segoe UI"/>
                <a:cs typeface="Segoe UI"/>
              </a:rPr>
              <a:t>Take-Off Location 1</a:t>
            </a:r>
            <a:r>
              <a:rPr lang="en-US" sz="1800">
                <a:latin typeface="Calibri"/>
                <a:ea typeface="Segoe UI"/>
                <a:cs typeface="Segoe UI"/>
              </a:rPr>
              <a:t>​</a:t>
            </a:r>
          </a:p>
          <a:p>
            <a:pPr algn="ctr" rtl="0"/>
            <a:r>
              <a:rPr lang="en-US" sz="1800" baseline="0">
                <a:solidFill>
                  <a:srgbClr val="FFFFFF"/>
                </a:solidFill>
                <a:latin typeface="Calibri"/>
                <a:ea typeface="Segoe UI"/>
                <a:cs typeface="Segoe UI"/>
              </a:rPr>
              <a:t>Puffin Island</a:t>
            </a:r>
            <a:r>
              <a:rPr lang="en-US" sz="1800">
                <a:latin typeface="Calibri"/>
                <a:ea typeface="Segoe UI"/>
                <a:cs typeface="Segoe UI"/>
              </a:rPr>
              <a:t>​</a:t>
            </a:r>
            <a:endParaRPr lang="en-GB"/>
          </a:p>
        </p:txBody>
      </p:sp>
      <p:sp>
        <p:nvSpPr>
          <p:cNvPr id="2" name="Title 1">
            <a:extLst>
              <a:ext uri="{FF2B5EF4-FFF2-40B4-BE49-F238E27FC236}">
                <a16:creationId xmlns:a16="http://schemas.microsoft.com/office/drawing/2014/main" id="{2C27F8BE-569C-44CA-98D8-B6686B195E85}"/>
              </a:ext>
            </a:extLst>
          </p:cNvPr>
          <p:cNvSpPr>
            <a:spLocks noGrp="1"/>
          </p:cNvSpPr>
          <p:nvPr>
            <p:ph type="title"/>
          </p:nvPr>
        </p:nvSpPr>
        <p:spPr>
          <a:xfrm>
            <a:off x="80944" y="-150798"/>
            <a:ext cx="10515600" cy="1325563"/>
          </a:xfrm>
        </p:spPr>
        <p:txBody>
          <a:bodyPr/>
          <a:lstStyle/>
          <a:p>
            <a:r>
              <a:rPr lang="en-GB">
                <a:solidFill>
                  <a:schemeClr val="accent4">
                    <a:lumMod val="75000"/>
                  </a:schemeClr>
                </a:solidFill>
                <a:latin typeface="Arial Black"/>
              </a:rPr>
              <a:t>Take-Off Location </a:t>
            </a:r>
            <a:endParaRPr lang="en-GB">
              <a:solidFill>
                <a:schemeClr val="accent4">
                  <a:lumMod val="75000"/>
                </a:schemeClr>
              </a:solidFill>
            </a:endParaRPr>
          </a:p>
        </p:txBody>
      </p:sp>
      <p:pic>
        <p:nvPicPr>
          <p:cNvPr id="5" name="Picture 4" descr="A picture containing text&#10;&#10;Description automatically generated">
            <a:extLst>
              <a:ext uri="{FF2B5EF4-FFF2-40B4-BE49-F238E27FC236}">
                <a16:creationId xmlns:a16="http://schemas.microsoft.com/office/drawing/2014/main" id="{AC23C6C9-DA6F-472C-89CE-A0A49614E795}"/>
              </a:ext>
            </a:extLst>
          </p:cNvPr>
          <p:cNvPicPr>
            <a:picLocks noChangeAspect="1"/>
          </p:cNvPicPr>
          <p:nvPr/>
        </p:nvPicPr>
        <p:blipFill>
          <a:blip r:embed="rId4"/>
          <a:stretch>
            <a:fillRect/>
          </a:stretch>
        </p:blipFill>
        <p:spPr>
          <a:xfrm>
            <a:off x="9432521" y="5909732"/>
            <a:ext cx="2454680" cy="630956"/>
          </a:xfrm>
          <a:prstGeom prst="rect">
            <a:avLst/>
          </a:prstGeom>
        </p:spPr>
      </p:pic>
      <p:pic>
        <p:nvPicPr>
          <p:cNvPr id="3" name="Picture 2" descr="A logo of a drone&#10;&#10;Description automatically generated">
            <a:extLst>
              <a:ext uri="{FF2B5EF4-FFF2-40B4-BE49-F238E27FC236}">
                <a16:creationId xmlns:a16="http://schemas.microsoft.com/office/drawing/2014/main" id="{EBF69BC0-CD64-96C1-E0BB-A99FF8B5210D}"/>
              </a:ext>
            </a:extLst>
          </p:cNvPr>
          <p:cNvPicPr>
            <a:picLocks noChangeAspect="1"/>
          </p:cNvPicPr>
          <p:nvPr/>
        </p:nvPicPr>
        <p:blipFill>
          <a:blip r:embed="rId5"/>
          <a:stretch>
            <a:fillRect/>
          </a:stretch>
        </p:blipFill>
        <p:spPr>
          <a:xfrm>
            <a:off x="-3607" y="5912312"/>
            <a:ext cx="964307" cy="946485"/>
          </a:xfrm>
          <a:prstGeom prst="rect">
            <a:avLst/>
          </a:prstGeom>
        </p:spPr>
      </p:pic>
      <p:sp>
        <p:nvSpPr>
          <p:cNvPr id="6" name="TextBox 5">
            <a:extLst>
              <a:ext uri="{FF2B5EF4-FFF2-40B4-BE49-F238E27FC236}">
                <a16:creationId xmlns:a16="http://schemas.microsoft.com/office/drawing/2014/main" id="{73D596E1-C234-E25D-E154-FB3DC67AD627}"/>
              </a:ext>
            </a:extLst>
          </p:cNvPr>
          <p:cNvSpPr txBox="1"/>
          <p:nvPr/>
        </p:nvSpPr>
        <p:spPr>
          <a:xfrm>
            <a:off x="163311" y="813621"/>
            <a:ext cx="3878488"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u="sng">
                <a:ea typeface="Calibri" panose="020F0502020204030204"/>
                <a:cs typeface="Calibri"/>
              </a:rPr>
              <a:t>Location 1: Puffin Island</a:t>
            </a:r>
          </a:p>
          <a:p>
            <a:r>
              <a:rPr lang="en-US">
                <a:ea typeface="Calibri" panose="020F0502020204030204"/>
                <a:cs typeface="Calibri"/>
              </a:rPr>
              <a:t>Benefits:                                  </a:t>
            </a:r>
            <a:endParaRPr lang="en-US" u="sng">
              <a:ea typeface="Calibri" panose="020F0502020204030204"/>
              <a:cs typeface="Calibri"/>
            </a:endParaRPr>
          </a:p>
          <a:p>
            <a:pPr marL="285750" indent="-285750">
              <a:buFont typeface="Arial"/>
              <a:buChar char="•"/>
            </a:pPr>
            <a:r>
              <a:rPr lang="en-US">
                <a:ea typeface="Calibri" panose="020F0502020204030204"/>
                <a:cs typeface="Calibri"/>
              </a:rPr>
              <a:t>Increased flight Range</a:t>
            </a:r>
          </a:p>
          <a:p>
            <a:pPr marL="285750" indent="-285750">
              <a:buFont typeface="Arial"/>
              <a:buChar char="•"/>
            </a:pPr>
            <a:r>
              <a:rPr lang="en-GB">
                <a:ea typeface="Calibri" panose="020F0502020204030204"/>
                <a:cs typeface="Calibri"/>
              </a:rPr>
              <a:t>Centralised</a:t>
            </a:r>
            <a:r>
              <a:rPr lang="en-US">
                <a:ea typeface="Calibri" panose="020F0502020204030204"/>
                <a:cs typeface="Calibri"/>
              </a:rPr>
              <a:t> take-off location</a:t>
            </a:r>
          </a:p>
          <a:p>
            <a:pPr marL="285750" indent="-285750">
              <a:buFont typeface="Arial"/>
              <a:buChar char="•"/>
            </a:pPr>
            <a:r>
              <a:rPr lang="en-US">
                <a:ea typeface="Calibri" panose="020F0502020204030204"/>
                <a:cs typeface="Calibri"/>
              </a:rPr>
              <a:t>Less restricted operating requirements  (visual line of sight)</a:t>
            </a:r>
          </a:p>
          <a:p>
            <a:pPr marL="285750" indent="-285750">
              <a:buFont typeface="Arial"/>
              <a:buChar char="•"/>
            </a:pPr>
            <a:r>
              <a:rPr lang="en-US">
                <a:ea typeface="Calibri" panose="020F0502020204030204"/>
                <a:cs typeface="Calibri"/>
              </a:rPr>
              <a:t>Reduced risk of incidents whilst operating drone </a:t>
            </a:r>
          </a:p>
          <a:p>
            <a:pPr marL="285750" indent="-285750">
              <a:buFont typeface="Arial"/>
              <a:buChar char="•"/>
            </a:pPr>
            <a:endParaRPr lang="en-US">
              <a:ea typeface="Calibri" panose="020F0502020204030204"/>
              <a:cs typeface="Calibri"/>
            </a:endParaRPr>
          </a:p>
          <a:p>
            <a:pPr marL="285750" indent="-285750">
              <a:buFont typeface="Arial"/>
              <a:buChar char="•"/>
            </a:pPr>
            <a:endParaRPr lang="en-US">
              <a:ea typeface="Calibri" panose="020F0502020204030204"/>
              <a:cs typeface="Calibri"/>
            </a:endParaRPr>
          </a:p>
          <a:p>
            <a:pPr marL="285750" indent="-285750">
              <a:buFont typeface="Arial"/>
              <a:buChar char="•"/>
            </a:pPr>
            <a:endParaRPr lang="en-US">
              <a:ea typeface="Calibri" panose="020F0502020204030204"/>
              <a:cs typeface="Calibri"/>
            </a:endParaRPr>
          </a:p>
          <a:p>
            <a:endParaRPr lang="en-US">
              <a:ea typeface="Calibri" panose="020F0502020204030204"/>
              <a:cs typeface="Calibri"/>
            </a:endParaRPr>
          </a:p>
        </p:txBody>
      </p:sp>
      <p:pic>
        <p:nvPicPr>
          <p:cNvPr id="8" name="Picture 7" descr="An aerial view of an island&#10;&#10;Description automatically generated">
            <a:extLst>
              <a:ext uri="{FF2B5EF4-FFF2-40B4-BE49-F238E27FC236}">
                <a16:creationId xmlns:a16="http://schemas.microsoft.com/office/drawing/2014/main" id="{F7FB772F-6A64-92C0-8506-576916045A22}"/>
              </a:ext>
            </a:extLst>
          </p:cNvPr>
          <p:cNvPicPr>
            <a:picLocks noChangeAspect="1"/>
          </p:cNvPicPr>
          <p:nvPr/>
        </p:nvPicPr>
        <p:blipFill>
          <a:blip r:embed="rId6"/>
          <a:stretch>
            <a:fillRect/>
          </a:stretch>
        </p:blipFill>
        <p:spPr>
          <a:xfrm>
            <a:off x="5420851" y="3315902"/>
            <a:ext cx="4445536" cy="3422709"/>
          </a:xfrm>
          <a:prstGeom prst="rect">
            <a:avLst/>
          </a:prstGeom>
          <a:solidFill>
            <a:srgbClr val="FFFFFF">
              <a:shade val="85000"/>
            </a:srgbClr>
          </a:solidFill>
          <a:ln w="88900" cap="sq">
            <a:solidFill>
              <a:srgbClr val="FF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n aerial view of an island&#10;&#10;Description automatically generated">
            <a:extLst>
              <a:ext uri="{FF2B5EF4-FFF2-40B4-BE49-F238E27FC236}">
                <a16:creationId xmlns:a16="http://schemas.microsoft.com/office/drawing/2014/main" id="{30D36CBF-5B85-34E0-484A-D9AA44DDC497}"/>
              </a:ext>
            </a:extLst>
          </p:cNvPr>
          <p:cNvPicPr>
            <a:picLocks noChangeAspect="1"/>
          </p:cNvPicPr>
          <p:nvPr/>
        </p:nvPicPr>
        <p:blipFill>
          <a:blip r:embed="rId7"/>
          <a:srcRect l="29184" r="18486" b="32092"/>
          <a:stretch/>
        </p:blipFill>
        <p:spPr>
          <a:xfrm>
            <a:off x="8129512" y="55827"/>
            <a:ext cx="4003823" cy="3312631"/>
          </a:xfrm>
          <a:prstGeom prst="rect">
            <a:avLst/>
          </a:prstGeom>
          <a:solidFill>
            <a:srgbClr val="FFFFFF">
              <a:shade val="85000"/>
            </a:srgbClr>
          </a:solidFill>
          <a:ln w="88900" cap="sq">
            <a:solidFill>
              <a:schemeClr val="accent6"/>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A33D2F6D-EE90-6A29-E589-A01A58EF4B8B}"/>
              </a:ext>
            </a:extLst>
          </p:cNvPr>
          <p:cNvSpPr txBox="1"/>
          <p:nvPr/>
        </p:nvSpPr>
        <p:spPr>
          <a:xfrm>
            <a:off x="7753006" y="56219"/>
            <a:ext cx="274040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ea typeface="Calibri"/>
                <a:cs typeface="Calibri"/>
              </a:rPr>
              <a:t>Take-Off Location 1</a:t>
            </a:r>
          </a:p>
          <a:p>
            <a:pPr algn="ctr"/>
            <a:r>
              <a:rPr lang="en-US">
                <a:solidFill>
                  <a:schemeClr val="bg1"/>
                </a:solidFill>
                <a:ea typeface="Calibri"/>
                <a:cs typeface="Calibri"/>
              </a:rPr>
              <a:t>Puffin Island</a:t>
            </a:r>
          </a:p>
        </p:txBody>
      </p:sp>
      <p:sp>
        <p:nvSpPr>
          <p:cNvPr id="10" name="TextBox 9">
            <a:extLst>
              <a:ext uri="{FF2B5EF4-FFF2-40B4-BE49-F238E27FC236}">
                <a16:creationId xmlns:a16="http://schemas.microsoft.com/office/drawing/2014/main" id="{6663BEF6-2911-2523-4605-94F112A5B831}"/>
              </a:ext>
            </a:extLst>
          </p:cNvPr>
          <p:cNvSpPr txBox="1"/>
          <p:nvPr/>
        </p:nvSpPr>
        <p:spPr>
          <a:xfrm>
            <a:off x="5010477" y="331709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FFFFFF"/>
                </a:solidFill>
                <a:cs typeface="Segoe UI"/>
              </a:rPr>
              <a:t>Take-Off Location 2</a:t>
            </a:r>
            <a:r>
              <a:rPr lang="en-US">
                <a:cs typeface="Segoe UI"/>
              </a:rPr>
              <a:t>​</a:t>
            </a:r>
          </a:p>
          <a:p>
            <a:pPr algn="ctr"/>
            <a:r>
              <a:rPr lang="en-US">
                <a:solidFill>
                  <a:srgbClr val="FFFFFF"/>
                </a:solidFill>
                <a:ea typeface="Calibri"/>
                <a:cs typeface="Segoe UI"/>
              </a:rPr>
              <a:t>Anglesey</a:t>
            </a:r>
          </a:p>
        </p:txBody>
      </p:sp>
      <p:sp>
        <p:nvSpPr>
          <p:cNvPr id="11" name="TextBox 10">
            <a:extLst>
              <a:ext uri="{FF2B5EF4-FFF2-40B4-BE49-F238E27FC236}">
                <a16:creationId xmlns:a16="http://schemas.microsoft.com/office/drawing/2014/main" id="{552170AF-2FA7-716C-596E-376CC61DFCEA}"/>
              </a:ext>
            </a:extLst>
          </p:cNvPr>
          <p:cNvSpPr txBox="1"/>
          <p:nvPr/>
        </p:nvSpPr>
        <p:spPr>
          <a:xfrm>
            <a:off x="7123930" y="606302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FFFFFF"/>
                </a:solidFill>
                <a:ea typeface="Calibri"/>
                <a:cs typeface="Segoe UI"/>
              </a:rPr>
              <a:t>Distance from launch to middle of island  ~1.3KM</a:t>
            </a:r>
          </a:p>
        </p:txBody>
      </p:sp>
      <p:sp>
        <p:nvSpPr>
          <p:cNvPr id="12" name="TextBox 11">
            <a:extLst>
              <a:ext uri="{FF2B5EF4-FFF2-40B4-BE49-F238E27FC236}">
                <a16:creationId xmlns:a16="http://schemas.microsoft.com/office/drawing/2014/main" id="{65F56282-713E-502F-7D10-C3CAF6400252}"/>
              </a:ext>
            </a:extLst>
          </p:cNvPr>
          <p:cNvSpPr txBox="1"/>
          <p:nvPr/>
        </p:nvSpPr>
        <p:spPr>
          <a:xfrm>
            <a:off x="81299" y="3429514"/>
            <a:ext cx="4215945"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u="sng">
                <a:ea typeface="Calibri" panose="020F0502020204030204"/>
                <a:cs typeface="Calibri"/>
              </a:rPr>
              <a:t>Location 2: Anglesey</a:t>
            </a:r>
          </a:p>
          <a:p>
            <a:r>
              <a:rPr lang="en-US">
                <a:ea typeface="Calibri" panose="020F0502020204030204"/>
                <a:cs typeface="Calibri"/>
              </a:rPr>
              <a:t>Benefits:</a:t>
            </a:r>
            <a:endParaRPr lang="en-US" u="sng">
              <a:ea typeface="Calibri" panose="020F0502020204030204"/>
              <a:cs typeface="Calibri"/>
            </a:endParaRPr>
          </a:p>
          <a:p>
            <a:pPr marL="285750" indent="-285750">
              <a:buFont typeface="Arial"/>
              <a:buChar char="•"/>
            </a:pPr>
            <a:r>
              <a:rPr lang="en-US">
                <a:ea typeface="Calibri" panose="020F0502020204030204"/>
                <a:cs typeface="Calibri"/>
              </a:rPr>
              <a:t>Less complex operations </a:t>
            </a:r>
          </a:p>
          <a:p>
            <a:pPr marL="285750" indent="-285750">
              <a:buFont typeface="Arial"/>
              <a:buChar char="•"/>
            </a:pPr>
            <a:r>
              <a:rPr lang="en-US">
                <a:ea typeface="Calibri" panose="020F0502020204030204"/>
                <a:cs typeface="Calibri"/>
              </a:rPr>
              <a:t>Reduced risk to persons and wildlife</a:t>
            </a:r>
          </a:p>
          <a:p>
            <a:pPr marL="285750" indent="-285750">
              <a:buFont typeface="Arial"/>
              <a:buChar char="•"/>
            </a:pPr>
            <a:endParaRPr lang="en-US">
              <a:ea typeface="Calibri" panose="020F0502020204030204"/>
              <a:cs typeface="Calibri"/>
            </a:endParaRPr>
          </a:p>
          <a:p>
            <a:pPr marL="285750" indent="-285750">
              <a:buFont typeface="Arial"/>
              <a:buChar char="•"/>
            </a:pPr>
            <a:endParaRPr lang="en-US">
              <a:ea typeface="Calibri" panose="020F0502020204030204"/>
              <a:cs typeface="Calibri"/>
            </a:endParaRPr>
          </a:p>
          <a:p>
            <a:pPr marL="285750" indent="-285750">
              <a:buFont typeface="Arial"/>
              <a:buChar char="•"/>
            </a:pPr>
            <a:endParaRPr lang="en-US">
              <a:ea typeface="Calibri" panose="020F0502020204030204"/>
              <a:cs typeface="Calibri"/>
            </a:endParaRPr>
          </a:p>
          <a:p>
            <a:pPr marL="285750" indent="-285750">
              <a:buFont typeface="Arial"/>
              <a:buChar char="•"/>
            </a:pPr>
            <a:endParaRPr lang="en-US">
              <a:ea typeface="Calibri" panose="020F0502020204030204"/>
              <a:cs typeface="Calibri"/>
            </a:endParaRPr>
          </a:p>
          <a:p>
            <a:endParaRPr lang="en-US">
              <a:ea typeface="Calibri" panose="020F0502020204030204"/>
              <a:cs typeface="Calibri"/>
            </a:endParaRPr>
          </a:p>
        </p:txBody>
      </p:sp>
      <p:sp>
        <p:nvSpPr>
          <p:cNvPr id="13" name="TextBox 12">
            <a:extLst>
              <a:ext uri="{FF2B5EF4-FFF2-40B4-BE49-F238E27FC236}">
                <a16:creationId xmlns:a16="http://schemas.microsoft.com/office/drawing/2014/main" id="{FB494FB8-395A-0712-C842-5399792EC574}"/>
              </a:ext>
            </a:extLst>
          </p:cNvPr>
          <p:cNvSpPr txBox="1"/>
          <p:nvPr/>
        </p:nvSpPr>
        <p:spPr>
          <a:xfrm>
            <a:off x="4042499" y="815742"/>
            <a:ext cx="4705802"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u="sng">
              <a:ea typeface="Calibri" panose="020F0502020204030204"/>
              <a:cs typeface="Calibri"/>
            </a:endParaRPr>
          </a:p>
          <a:p>
            <a:r>
              <a:rPr lang="en-US">
                <a:ea typeface="Calibri" panose="020F0502020204030204"/>
                <a:cs typeface="Calibri"/>
              </a:rPr>
              <a:t>Concerns:                                  </a:t>
            </a:r>
            <a:endParaRPr lang="en-US" u="sng">
              <a:ea typeface="Calibri" panose="020F0502020204030204"/>
              <a:cs typeface="Calibri"/>
            </a:endParaRPr>
          </a:p>
          <a:p>
            <a:pPr marL="285750" indent="-285750">
              <a:buFont typeface="Arial"/>
              <a:buChar char="•"/>
            </a:pPr>
            <a:r>
              <a:rPr lang="en-US">
                <a:ea typeface="Calibri" panose="020F0502020204030204"/>
                <a:cs typeface="Calibri"/>
              </a:rPr>
              <a:t>Makes operations more complex</a:t>
            </a:r>
          </a:p>
          <a:p>
            <a:pPr marL="285750" indent="-285750">
              <a:buFont typeface="Arial"/>
              <a:buChar char="•"/>
            </a:pPr>
            <a:r>
              <a:rPr lang="en-US">
                <a:ea typeface="Calibri" panose="020F0502020204030204"/>
                <a:cs typeface="Calibri"/>
              </a:rPr>
              <a:t>Increased risk to persons and wildlife</a:t>
            </a:r>
          </a:p>
          <a:p>
            <a:pPr marL="285750" indent="-285750">
              <a:buFont typeface="Arial"/>
              <a:buChar char="•"/>
            </a:pPr>
            <a:endParaRPr lang="en-US">
              <a:ea typeface="Calibri" panose="020F0502020204030204"/>
              <a:cs typeface="Calibri"/>
            </a:endParaRPr>
          </a:p>
          <a:p>
            <a:pPr marL="285750" indent="-285750">
              <a:buFont typeface="Arial"/>
              <a:buChar char="•"/>
            </a:pPr>
            <a:endParaRPr lang="en-GB">
              <a:ea typeface="Calibri" panose="020F0502020204030204"/>
              <a:cs typeface="Calibri"/>
            </a:endParaRPr>
          </a:p>
          <a:p>
            <a:pPr marL="285750" indent="-285750">
              <a:buFont typeface="Arial"/>
              <a:buChar char="•"/>
            </a:pPr>
            <a:endParaRPr lang="en-US">
              <a:ea typeface="Calibri" panose="020F0502020204030204"/>
              <a:cs typeface="Calibri"/>
            </a:endParaRPr>
          </a:p>
          <a:p>
            <a:pPr marL="285750" indent="-285750">
              <a:buFont typeface="Arial"/>
              <a:buChar char="•"/>
            </a:pPr>
            <a:endParaRPr lang="en-US">
              <a:ea typeface="Calibri" panose="020F0502020204030204"/>
              <a:cs typeface="Calibri"/>
            </a:endParaRPr>
          </a:p>
          <a:p>
            <a:endParaRPr lang="en-US">
              <a:ea typeface="Calibri" panose="020F0502020204030204"/>
              <a:cs typeface="Calibri"/>
            </a:endParaRPr>
          </a:p>
        </p:txBody>
      </p:sp>
      <p:sp>
        <p:nvSpPr>
          <p:cNvPr id="14" name="TextBox 13">
            <a:extLst>
              <a:ext uri="{FF2B5EF4-FFF2-40B4-BE49-F238E27FC236}">
                <a16:creationId xmlns:a16="http://schemas.microsoft.com/office/drawing/2014/main" id="{4FDC2533-C27D-831D-34FC-BFF17177B93A}"/>
              </a:ext>
            </a:extLst>
          </p:cNvPr>
          <p:cNvSpPr txBox="1"/>
          <p:nvPr/>
        </p:nvSpPr>
        <p:spPr>
          <a:xfrm>
            <a:off x="965258" y="4264111"/>
            <a:ext cx="4705802" cy="40010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u="sng">
              <a:ea typeface="Calibri" panose="020F0502020204030204"/>
              <a:cs typeface="Calibri"/>
            </a:endParaRPr>
          </a:p>
          <a:p>
            <a:r>
              <a:rPr lang="en-US">
                <a:ea typeface="Calibri" panose="020F0502020204030204"/>
                <a:cs typeface="Calibri"/>
              </a:rPr>
              <a:t>Concerns:                                  </a:t>
            </a:r>
            <a:endParaRPr lang="en-US" u="sng">
              <a:ea typeface="Calibri" panose="020F0502020204030204"/>
              <a:cs typeface="Calibri"/>
            </a:endParaRPr>
          </a:p>
          <a:p>
            <a:pPr marL="285750" indent="-285750">
              <a:buFont typeface="Arial"/>
              <a:buChar char="•"/>
            </a:pPr>
            <a:r>
              <a:rPr lang="en-US">
                <a:ea typeface="Calibri" panose="020F0502020204030204"/>
                <a:cs typeface="Calibri"/>
              </a:rPr>
              <a:t>More restrictive operating requirements </a:t>
            </a:r>
          </a:p>
          <a:p>
            <a:r>
              <a:rPr lang="en-US">
                <a:ea typeface="Calibri" panose="020F0502020204030204"/>
                <a:cs typeface="Calibri"/>
              </a:rPr>
              <a:t>      (loss of visual line of sight)</a:t>
            </a:r>
          </a:p>
          <a:p>
            <a:pPr marL="285750" indent="-285750">
              <a:buFont typeface="Arial"/>
              <a:buChar char="•"/>
            </a:pPr>
            <a:r>
              <a:rPr lang="en-US">
                <a:ea typeface="Calibri" panose="020F0502020204030204"/>
                <a:cs typeface="Calibri"/>
              </a:rPr>
              <a:t>Increased risk whilst operating drone over water/ wind resistance</a:t>
            </a:r>
          </a:p>
          <a:p>
            <a:pPr marL="285750" indent="-285750">
              <a:buFont typeface="Arial"/>
              <a:buChar char="•"/>
            </a:pPr>
            <a:r>
              <a:rPr lang="en-US">
                <a:ea typeface="Calibri" panose="020F0502020204030204"/>
                <a:cs typeface="Calibri"/>
              </a:rPr>
              <a:t>Additional flight range needed to complete same level of coverage compared to puffin island launch.</a:t>
            </a:r>
          </a:p>
          <a:p>
            <a:pPr marL="285750" indent="-285750">
              <a:buFont typeface="Arial"/>
              <a:buChar char="•"/>
            </a:pPr>
            <a:endParaRPr lang="en-US">
              <a:ea typeface="Calibri" panose="020F0502020204030204"/>
              <a:cs typeface="Calibri"/>
            </a:endParaRPr>
          </a:p>
          <a:p>
            <a:pPr marL="285750" indent="-285750">
              <a:buFont typeface="Arial"/>
              <a:buChar char="•"/>
            </a:pPr>
            <a:endParaRPr lang="en-GB">
              <a:ea typeface="Calibri" panose="020F0502020204030204"/>
              <a:cs typeface="Calibri"/>
            </a:endParaRPr>
          </a:p>
          <a:p>
            <a:pPr marL="285750" indent="-285750">
              <a:buFont typeface="Arial"/>
              <a:buChar char="•"/>
            </a:pPr>
            <a:endParaRPr lang="en-US">
              <a:ea typeface="Calibri" panose="020F0502020204030204"/>
              <a:cs typeface="Calibri"/>
            </a:endParaRPr>
          </a:p>
          <a:p>
            <a:pPr marL="285750" indent="-285750">
              <a:buFont typeface="Arial"/>
              <a:buChar char="•"/>
            </a:pPr>
            <a:endParaRPr lang="en-US">
              <a:ea typeface="Calibri" panose="020F0502020204030204"/>
              <a:cs typeface="Calibri"/>
            </a:endParaRPr>
          </a:p>
          <a:p>
            <a:endParaRPr lang="en-US">
              <a:ea typeface="Calibri" panose="020F0502020204030204"/>
              <a:cs typeface="Calibri"/>
            </a:endParaRPr>
          </a:p>
        </p:txBody>
      </p:sp>
      <p:pic>
        <p:nvPicPr>
          <p:cNvPr id="15" name="Graphic 14" descr="Checkmark with solid fill">
            <a:extLst>
              <a:ext uri="{FF2B5EF4-FFF2-40B4-BE49-F238E27FC236}">
                <a16:creationId xmlns:a16="http://schemas.microsoft.com/office/drawing/2014/main" id="{A90B209E-0F0D-E58D-5328-E7E1495D29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09248" y="2807208"/>
            <a:ext cx="499872" cy="499872"/>
          </a:xfrm>
          <a:prstGeom prst="rect">
            <a:avLst/>
          </a:prstGeom>
        </p:spPr>
      </p:pic>
      <p:pic>
        <p:nvPicPr>
          <p:cNvPr id="16" name="Graphic 15" descr="Close with solid fill">
            <a:extLst>
              <a:ext uri="{FF2B5EF4-FFF2-40B4-BE49-F238E27FC236}">
                <a16:creationId xmlns:a16="http://schemas.microsoft.com/office/drawing/2014/main" id="{72D181D9-CF00-076E-5905-790BAED873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62288" y="3429000"/>
            <a:ext cx="536448" cy="597408"/>
          </a:xfrm>
          <a:prstGeom prst="rect">
            <a:avLst/>
          </a:prstGeom>
        </p:spPr>
      </p:pic>
      <p:pic>
        <p:nvPicPr>
          <p:cNvPr id="19" name="Audio 18">
            <a:extLst>
              <a:ext uri="{FF2B5EF4-FFF2-40B4-BE49-F238E27FC236}">
                <a16:creationId xmlns:a16="http://schemas.microsoft.com/office/drawing/2014/main" id="{90004D6A-3710-DF32-AA6A-20DD0CDC8676}"/>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6397877"/>
      </p:ext>
    </p:extLst>
  </p:cSld>
  <p:clrMapOvr>
    <a:masterClrMapping/>
  </p:clrMapOvr>
  <mc:AlternateContent xmlns:mc="http://schemas.openxmlformats.org/markup-compatibility/2006" xmlns:p14="http://schemas.microsoft.com/office/powerpoint/2010/main">
    <mc:Choice Requires="p14">
      <p:transition spd="slow" p14:dur="2000" advTm="127460"/>
    </mc:Choice>
    <mc:Fallback xmlns="">
      <p:transition spd="slow" advTm="127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7861E-F1C2-4FA7-B403-147759E53C90}"/>
              </a:ext>
            </a:extLst>
          </p:cNvPr>
          <p:cNvSpPr/>
          <p:nvPr/>
        </p:nvSpPr>
        <p:spPr>
          <a:xfrm>
            <a:off x="-3607" y="6459"/>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C27F8BE-569C-44CA-98D8-B6686B195E85}"/>
              </a:ext>
            </a:extLst>
          </p:cNvPr>
          <p:cNvSpPr>
            <a:spLocks noGrp="1"/>
          </p:cNvSpPr>
          <p:nvPr>
            <p:ph type="title"/>
          </p:nvPr>
        </p:nvSpPr>
        <p:spPr>
          <a:xfrm>
            <a:off x="203939" y="-169660"/>
            <a:ext cx="11776363" cy="1325563"/>
          </a:xfrm>
        </p:spPr>
        <p:txBody>
          <a:bodyPr/>
          <a:lstStyle/>
          <a:p>
            <a:r>
              <a:rPr lang="en-GB">
                <a:solidFill>
                  <a:schemeClr val="accent4">
                    <a:lumMod val="75000"/>
                  </a:schemeClr>
                </a:solidFill>
                <a:latin typeface="Arial Black"/>
              </a:rPr>
              <a:t>Concept of Operations – Puffin Island Launch </a:t>
            </a:r>
            <a:endParaRPr lang="en-US">
              <a:solidFill>
                <a:schemeClr val="accent4">
                  <a:lumMod val="75000"/>
                </a:schemeClr>
              </a:solidFill>
            </a:endParaRPr>
          </a:p>
        </p:txBody>
      </p:sp>
      <p:pic>
        <p:nvPicPr>
          <p:cNvPr id="5" name="Picture 4" descr="A picture containing text&#10;&#10;Description automatically generated">
            <a:extLst>
              <a:ext uri="{FF2B5EF4-FFF2-40B4-BE49-F238E27FC236}">
                <a16:creationId xmlns:a16="http://schemas.microsoft.com/office/drawing/2014/main" id="{AC23C6C9-DA6F-472C-89CE-A0A49614E795}"/>
              </a:ext>
            </a:extLst>
          </p:cNvPr>
          <p:cNvPicPr>
            <a:picLocks noChangeAspect="1"/>
          </p:cNvPicPr>
          <p:nvPr/>
        </p:nvPicPr>
        <p:blipFill>
          <a:blip r:embed="rId4"/>
          <a:stretch>
            <a:fillRect/>
          </a:stretch>
        </p:blipFill>
        <p:spPr>
          <a:xfrm>
            <a:off x="9432521" y="5909732"/>
            <a:ext cx="2454680" cy="630956"/>
          </a:xfrm>
          <a:prstGeom prst="rect">
            <a:avLst/>
          </a:prstGeom>
        </p:spPr>
      </p:pic>
      <p:pic>
        <p:nvPicPr>
          <p:cNvPr id="3" name="Picture 2" descr="A logo of a drone&#10;&#10;Description automatically generated">
            <a:extLst>
              <a:ext uri="{FF2B5EF4-FFF2-40B4-BE49-F238E27FC236}">
                <a16:creationId xmlns:a16="http://schemas.microsoft.com/office/drawing/2014/main" id="{944772FE-28AE-55AF-C58C-903BBA1CFAD2}"/>
              </a:ext>
            </a:extLst>
          </p:cNvPr>
          <p:cNvPicPr>
            <a:picLocks noChangeAspect="1"/>
          </p:cNvPicPr>
          <p:nvPr/>
        </p:nvPicPr>
        <p:blipFill>
          <a:blip r:embed="rId5"/>
          <a:stretch>
            <a:fillRect/>
          </a:stretch>
        </p:blipFill>
        <p:spPr>
          <a:xfrm>
            <a:off x="-3607" y="5912312"/>
            <a:ext cx="964307" cy="946485"/>
          </a:xfrm>
          <a:prstGeom prst="rect">
            <a:avLst/>
          </a:prstGeom>
        </p:spPr>
      </p:pic>
      <p:pic>
        <p:nvPicPr>
          <p:cNvPr id="6" name="Picture 5">
            <a:extLst>
              <a:ext uri="{FF2B5EF4-FFF2-40B4-BE49-F238E27FC236}">
                <a16:creationId xmlns:a16="http://schemas.microsoft.com/office/drawing/2014/main" id="{9CAA2AFE-CF95-1200-9D29-765AE5398B57}"/>
              </a:ext>
            </a:extLst>
          </p:cNvPr>
          <p:cNvPicPr>
            <a:picLocks noChangeAspect="1"/>
          </p:cNvPicPr>
          <p:nvPr/>
        </p:nvPicPr>
        <p:blipFill>
          <a:blip r:embed="rId6"/>
          <a:stretch>
            <a:fillRect/>
          </a:stretch>
        </p:blipFill>
        <p:spPr>
          <a:xfrm>
            <a:off x="1890192" y="603142"/>
            <a:ext cx="7151790" cy="6248399"/>
          </a:xfrm>
          <a:prstGeom prst="rect">
            <a:avLst/>
          </a:prstGeom>
        </p:spPr>
      </p:pic>
      <p:pic>
        <p:nvPicPr>
          <p:cNvPr id="8" name="Graphic 7" descr="Clipboard Partially Checked with solid fill">
            <a:extLst>
              <a:ext uri="{FF2B5EF4-FFF2-40B4-BE49-F238E27FC236}">
                <a16:creationId xmlns:a16="http://schemas.microsoft.com/office/drawing/2014/main" id="{AFD86CB5-AE80-270C-CC89-6665168762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14600" y="1967345"/>
            <a:ext cx="914400" cy="914400"/>
          </a:xfrm>
          <a:prstGeom prst="rect">
            <a:avLst/>
          </a:prstGeom>
        </p:spPr>
      </p:pic>
      <p:pic>
        <p:nvPicPr>
          <p:cNvPr id="9" name="Graphic 8" descr="Truck outline">
            <a:extLst>
              <a:ext uri="{FF2B5EF4-FFF2-40B4-BE49-F238E27FC236}">
                <a16:creationId xmlns:a16="http://schemas.microsoft.com/office/drawing/2014/main" id="{6EE5070A-9CF1-BB1B-A077-E1D9515BF6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21257" y="2112936"/>
            <a:ext cx="714214" cy="714214"/>
          </a:xfrm>
          <a:prstGeom prst="rect">
            <a:avLst/>
          </a:prstGeom>
        </p:spPr>
      </p:pic>
      <p:pic>
        <p:nvPicPr>
          <p:cNvPr id="10" name="Graphic 9" descr="Quadcopter with solid fill">
            <a:extLst>
              <a:ext uri="{FF2B5EF4-FFF2-40B4-BE49-F238E27FC236}">
                <a16:creationId xmlns:a16="http://schemas.microsoft.com/office/drawing/2014/main" id="{98D1CDA4-91B9-2068-71A4-CAFE41A0C11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4273659" y="2293748"/>
            <a:ext cx="254430" cy="249265"/>
          </a:xfrm>
          <a:prstGeom prst="rect">
            <a:avLst/>
          </a:prstGeom>
        </p:spPr>
      </p:pic>
      <p:pic>
        <p:nvPicPr>
          <p:cNvPr id="13" name="Graphic 12" descr="Road outline">
            <a:extLst>
              <a:ext uri="{FF2B5EF4-FFF2-40B4-BE49-F238E27FC236}">
                <a16:creationId xmlns:a16="http://schemas.microsoft.com/office/drawing/2014/main" id="{8DE632B0-E996-A132-78B6-4A0F92347E2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67020" y="2177511"/>
            <a:ext cx="488198" cy="488199"/>
          </a:xfrm>
          <a:prstGeom prst="rect">
            <a:avLst/>
          </a:prstGeom>
        </p:spPr>
      </p:pic>
      <p:pic>
        <p:nvPicPr>
          <p:cNvPr id="14" name="Graphic 13" descr="Tug boat outline">
            <a:extLst>
              <a:ext uri="{FF2B5EF4-FFF2-40B4-BE49-F238E27FC236}">
                <a16:creationId xmlns:a16="http://schemas.microsoft.com/office/drawing/2014/main" id="{03A43D62-0696-2986-8E7B-7ECD1D1C0FC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540000">
            <a:off x="6148953" y="1996697"/>
            <a:ext cx="720672" cy="746503"/>
          </a:xfrm>
          <a:prstGeom prst="rect">
            <a:avLst/>
          </a:prstGeom>
        </p:spPr>
      </p:pic>
      <p:cxnSp>
        <p:nvCxnSpPr>
          <p:cNvPr id="16" name="Connector: Curved 15">
            <a:extLst>
              <a:ext uri="{FF2B5EF4-FFF2-40B4-BE49-F238E27FC236}">
                <a16:creationId xmlns:a16="http://schemas.microsoft.com/office/drawing/2014/main" id="{EEEDB88C-1598-3AFD-81F2-A3426B0F2DD4}"/>
              </a:ext>
            </a:extLst>
          </p:cNvPr>
          <p:cNvCxnSpPr/>
          <p:nvPr/>
        </p:nvCxnSpPr>
        <p:spPr>
          <a:xfrm flipV="1">
            <a:off x="5826879" y="2640684"/>
            <a:ext cx="1172703" cy="99447"/>
          </a:xfrm>
          <a:prstGeom prst="curved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C0A44CB4-9182-793B-0CFD-41440C56AB63}"/>
              </a:ext>
            </a:extLst>
          </p:cNvPr>
          <p:cNvCxnSpPr>
            <a:cxnSpLocks/>
          </p:cNvCxnSpPr>
          <p:nvPr/>
        </p:nvCxnSpPr>
        <p:spPr>
          <a:xfrm flipV="1">
            <a:off x="5826878" y="2737548"/>
            <a:ext cx="1172703" cy="99447"/>
          </a:xfrm>
          <a:prstGeom prst="curved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Graphic 17" descr="Fish with solid fill">
            <a:extLst>
              <a:ext uri="{FF2B5EF4-FFF2-40B4-BE49-F238E27FC236}">
                <a16:creationId xmlns:a16="http://schemas.microsoft.com/office/drawing/2014/main" id="{D04BC210-1116-01FB-20E3-66B81BB01AD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26444" y="2829732"/>
            <a:ext cx="184689" cy="223434"/>
          </a:xfrm>
          <a:prstGeom prst="rect">
            <a:avLst/>
          </a:prstGeom>
        </p:spPr>
      </p:pic>
      <p:pic>
        <p:nvPicPr>
          <p:cNvPr id="19" name="Graphic 18" descr="Fish with solid fill">
            <a:extLst>
              <a:ext uri="{FF2B5EF4-FFF2-40B4-BE49-F238E27FC236}">
                <a16:creationId xmlns:a16="http://schemas.microsoft.com/office/drawing/2014/main" id="{33A1BECB-B754-1CDB-1B37-FAED860E3F6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504121" y="2765155"/>
            <a:ext cx="184689" cy="223434"/>
          </a:xfrm>
          <a:prstGeom prst="rect">
            <a:avLst/>
          </a:prstGeom>
        </p:spPr>
      </p:pic>
      <p:pic>
        <p:nvPicPr>
          <p:cNvPr id="21" name="Graphic 20" descr="Quadcopter with solid fill">
            <a:extLst>
              <a:ext uri="{FF2B5EF4-FFF2-40B4-BE49-F238E27FC236}">
                <a16:creationId xmlns:a16="http://schemas.microsoft.com/office/drawing/2014/main" id="{675E8B63-BE60-3DD6-CEBB-ADDC51038D0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540000" flipH="1">
            <a:off x="6191574" y="2371238"/>
            <a:ext cx="254430" cy="249265"/>
          </a:xfrm>
          <a:prstGeom prst="rect">
            <a:avLst/>
          </a:prstGeom>
        </p:spPr>
      </p:pic>
      <p:pic>
        <p:nvPicPr>
          <p:cNvPr id="22" name="Graphic 21" descr="Rolling hills outline">
            <a:extLst>
              <a:ext uri="{FF2B5EF4-FFF2-40B4-BE49-F238E27FC236}">
                <a16:creationId xmlns:a16="http://schemas.microsoft.com/office/drawing/2014/main" id="{2385773E-4ED9-A7D9-C5F5-08AE5FCD0E7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569630" y="1925664"/>
            <a:ext cx="1082298" cy="1088755"/>
          </a:xfrm>
          <a:prstGeom prst="rect">
            <a:avLst/>
          </a:prstGeom>
        </p:spPr>
      </p:pic>
      <p:pic>
        <p:nvPicPr>
          <p:cNvPr id="23" name="Graphic 22" descr="Quadcopter with solid fill">
            <a:extLst>
              <a:ext uri="{FF2B5EF4-FFF2-40B4-BE49-F238E27FC236}">
                <a16:creationId xmlns:a16="http://schemas.microsoft.com/office/drawing/2014/main" id="{B377DD0A-DC52-1BB8-5FFF-E28376A7E4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7986794" y="2313119"/>
            <a:ext cx="254430" cy="249265"/>
          </a:xfrm>
          <a:prstGeom prst="rect">
            <a:avLst/>
          </a:prstGeom>
        </p:spPr>
      </p:pic>
      <p:pic>
        <p:nvPicPr>
          <p:cNvPr id="24" name="Graphic 23" descr="Gears with solid fill">
            <a:extLst>
              <a:ext uri="{FF2B5EF4-FFF2-40B4-BE49-F238E27FC236}">
                <a16:creationId xmlns:a16="http://schemas.microsoft.com/office/drawing/2014/main" id="{51E29978-F5C4-537C-7F77-06FDF9524CB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569630" y="4728273"/>
            <a:ext cx="488196" cy="442994"/>
          </a:xfrm>
          <a:prstGeom prst="rect">
            <a:avLst/>
          </a:prstGeom>
        </p:spPr>
      </p:pic>
      <p:pic>
        <p:nvPicPr>
          <p:cNvPr id="25" name="Graphic 24" descr="Contract with solid fill">
            <a:extLst>
              <a:ext uri="{FF2B5EF4-FFF2-40B4-BE49-F238E27FC236}">
                <a16:creationId xmlns:a16="http://schemas.microsoft.com/office/drawing/2014/main" id="{945F07AC-197A-D48C-B85A-73B21F5928F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989376" y="4670155"/>
            <a:ext cx="597977" cy="591520"/>
          </a:xfrm>
          <a:prstGeom prst="rect">
            <a:avLst/>
          </a:prstGeom>
        </p:spPr>
      </p:pic>
      <p:pic>
        <p:nvPicPr>
          <p:cNvPr id="7" name="Graphic 6" descr="Quadcopter with solid fill">
            <a:extLst>
              <a:ext uri="{FF2B5EF4-FFF2-40B4-BE49-F238E27FC236}">
                <a16:creationId xmlns:a16="http://schemas.microsoft.com/office/drawing/2014/main" id="{B902F888-B969-880E-1B87-3EB9B3096A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47508" y="4488871"/>
            <a:ext cx="547256" cy="554183"/>
          </a:xfrm>
          <a:prstGeom prst="rect">
            <a:avLst/>
          </a:prstGeom>
        </p:spPr>
      </p:pic>
      <p:pic>
        <p:nvPicPr>
          <p:cNvPr id="11" name="Graphic 10" descr="Route (Two Pins With A Path) outline">
            <a:extLst>
              <a:ext uri="{FF2B5EF4-FFF2-40B4-BE49-F238E27FC236}">
                <a16:creationId xmlns:a16="http://schemas.microsoft.com/office/drawing/2014/main" id="{040F3320-1A86-2978-301B-4CB4122B50F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005945" y="4585854"/>
            <a:ext cx="914400" cy="914400"/>
          </a:xfrm>
          <a:prstGeom prst="rect">
            <a:avLst/>
          </a:prstGeom>
        </p:spPr>
      </p:pic>
      <p:pic>
        <p:nvPicPr>
          <p:cNvPr id="12" name="Graphic 11" descr="Quadcopter with solid fill">
            <a:extLst>
              <a:ext uri="{FF2B5EF4-FFF2-40B4-BE49-F238E27FC236}">
                <a16:creationId xmlns:a16="http://schemas.microsoft.com/office/drawing/2014/main" id="{E92E80A8-7FBA-1875-000A-F2EC4FDD90D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97927" y="4544290"/>
            <a:ext cx="408710" cy="443346"/>
          </a:xfrm>
          <a:prstGeom prst="rect">
            <a:avLst/>
          </a:prstGeom>
        </p:spPr>
      </p:pic>
      <p:pic>
        <p:nvPicPr>
          <p:cNvPr id="15" name="Graphic 14" descr="Sparrow with solid fill">
            <a:extLst>
              <a:ext uri="{FF2B5EF4-FFF2-40B4-BE49-F238E27FC236}">
                <a16:creationId xmlns:a16="http://schemas.microsoft.com/office/drawing/2014/main" id="{F0881113-8EF4-5C97-ACBC-CCCC42D4C12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765964" y="5174672"/>
            <a:ext cx="284019" cy="284019"/>
          </a:xfrm>
          <a:prstGeom prst="rect">
            <a:avLst/>
          </a:prstGeom>
        </p:spPr>
      </p:pic>
      <p:cxnSp>
        <p:nvCxnSpPr>
          <p:cNvPr id="20" name="Straight Arrow Connector 19">
            <a:extLst>
              <a:ext uri="{FF2B5EF4-FFF2-40B4-BE49-F238E27FC236}">
                <a16:creationId xmlns:a16="http://schemas.microsoft.com/office/drawing/2014/main" id="{D8BD299F-611E-B75E-584F-C8FD15567BE4}"/>
              </a:ext>
            </a:extLst>
          </p:cNvPr>
          <p:cNvCxnSpPr/>
          <p:nvPr/>
        </p:nvCxnSpPr>
        <p:spPr>
          <a:xfrm>
            <a:off x="4518314" y="4913167"/>
            <a:ext cx="491838" cy="256311"/>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1EC0F2D-AE8E-4A5D-78E3-02633DD1DFC6}"/>
              </a:ext>
            </a:extLst>
          </p:cNvPr>
          <p:cNvCxnSpPr>
            <a:cxnSpLocks/>
          </p:cNvCxnSpPr>
          <p:nvPr/>
        </p:nvCxnSpPr>
        <p:spPr>
          <a:xfrm>
            <a:off x="4358985" y="4975512"/>
            <a:ext cx="381003" cy="38792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Graphic 26" descr="Monitor with solid fill">
            <a:extLst>
              <a:ext uri="{FF2B5EF4-FFF2-40B4-BE49-F238E27FC236}">
                <a16:creationId xmlns:a16="http://schemas.microsoft.com/office/drawing/2014/main" id="{F575CCB0-CC6A-7382-209C-F3D8B7B7C55E}"/>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459182" y="4544291"/>
            <a:ext cx="914400" cy="914400"/>
          </a:xfrm>
          <a:prstGeom prst="rect">
            <a:avLst/>
          </a:prstGeom>
        </p:spPr>
      </p:pic>
      <p:pic>
        <p:nvPicPr>
          <p:cNvPr id="29" name="Graphic 28" descr="Marker outline">
            <a:extLst>
              <a:ext uri="{FF2B5EF4-FFF2-40B4-BE49-F238E27FC236}">
                <a16:creationId xmlns:a16="http://schemas.microsoft.com/office/drawing/2014/main" id="{5FA74594-3B8E-D5FF-CA42-C1B8DCE63260}"/>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971799" y="4779817"/>
            <a:ext cx="235529" cy="221674"/>
          </a:xfrm>
          <a:prstGeom prst="rect">
            <a:avLst/>
          </a:prstGeom>
        </p:spPr>
      </p:pic>
      <p:pic>
        <p:nvPicPr>
          <p:cNvPr id="30" name="Graphic 29" descr="Sparrow with solid fill">
            <a:extLst>
              <a:ext uri="{FF2B5EF4-FFF2-40B4-BE49-F238E27FC236}">
                <a16:creationId xmlns:a16="http://schemas.microsoft.com/office/drawing/2014/main" id="{988685A5-9310-8410-92BC-F2F5E491270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971800" y="4890652"/>
            <a:ext cx="235529" cy="214747"/>
          </a:xfrm>
          <a:prstGeom prst="rect">
            <a:avLst/>
          </a:prstGeom>
        </p:spPr>
      </p:pic>
      <p:pic>
        <p:nvPicPr>
          <p:cNvPr id="31" name="Graphic 30" descr="Marker outline">
            <a:extLst>
              <a:ext uri="{FF2B5EF4-FFF2-40B4-BE49-F238E27FC236}">
                <a16:creationId xmlns:a16="http://schemas.microsoft.com/office/drawing/2014/main" id="{E95C59D8-5532-5DEA-91F4-3491F66D8550}"/>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736271" y="4745180"/>
            <a:ext cx="235529" cy="221674"/>
          </a:xfrm>
          <a:prstGeom prst="rect">
            <a:avLst/>
          </a:prstGeom>
        </p:spPr>
      </p:pic>
      <p:pic>
        <p:nvPicPr>
          <p:cNvPr id="32" name="Graphic 31" descr="Marker outline">
            <a:extLst>
              <a:ext uri="{FF2B5EF4-FFF2-40B4-BE49-F238E27FC236}">
                <a16:creationId xmlns:a16="http://schemas.microsoft.com/office/drawing/2014/main" id="{B40D13CA-BC03-0249-09E7-5CE1B68CD35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563089" y="4876799"/>
            <a:ext cx="235529" cy="221674"/>
          </a:xfrm>
          <a:prstGeom prst="rect">
            <a:avLst/>
          </a:prstGeom>
        </p:spPr>
      </p:pic>
      <p:pic>
        <p:nvPicPr>
          <p:cNvPr id="35" name="Graphic 34" descr="Sparrow with solid fill">
            <a:extLst>
              <a:ext uri="{FF2B5EF4-FFF2-40B4-BE49-F238E27FC236}">
                <a16:creationId xmlns:a16="http://schemas.microsoft.com/office/drawing/2014/main" id="{411E9D01-F655-29A4-1420-FA09A84A2F2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736272" y="4828306"/>
            <a:ext cx="235529" cy="214747"/>
          </a:xfrm>
          <a:prstGeom prst="rect">
            <a:avLst/>
          </a:prstGeom>
        </p:spPr>
      </p:pic>
      <p:pic>
        <p:nvPicPr>
          <p:cNvPr id="36" name="Graphic 35" descr="Sparrow with solid fill">
            <a:extLst>
              <a:ext uri="{FF2B5EF4-FFF2-40B4-BE49-F238E27FC236}">
                <a16:creationId xmlns:a16="http://schemas.microsoft.com/office/drawing/2014/main" id="{CE4F4B3E-0B4C-F2CB-EBC9-8673C3ADBE6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563090" y="4959924"/>
            <a:ext cx="235529" cy="214747"/>
          </a:xfrm>
          <a:prstGeom prst="rect">
            <a:avLst/>
          </a:prstGeom>
        </p:spPr>
      </p:pic>
      <p:pic>
        <p:nvPicPr>
          <p:cNvPr id="45" name="Audio 44">
            <a:extLst>
              <a:ext uri="{FF2B5EF4-FFF2-40B4-BE49-F238E27FC236}">
                <a16:creationId xmlns:a16="http://schemas.microsoft.com/office/drawing/2014/main" id="{BF7943A3-2B68-4D5D-EA19-4A0D7A4B2C6E}"/>
              </a:ext>
            </a:extLst>
          </p:cNvPr>
          <p:cNvPicPr>
            <a:picLocks noChangeAspect="1"/>
          </p:cNvPicPr>
          <p:nvPr>
            <a:audioFile r:link="rId2"/>
            <p:extLst>
              <p:ext uri="{DAA4B4D4-6D71-4841-9C94-3DE7FCFB9230}">
                <p14:media xmlns:p14="http://schemas.microsoft.com/office/powerpoint/2010/main" r:embed="rId1"/>
              </p:ext>
            </p:extLst>
          </p:nvPr>
        </p:nvPicPr>
        <p:blipFill>
          <a:blip r:embed="rId33"/>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916826205"/>
      </p:ext>
    </p:extLst>
  </p:cSld>
  <p:clrMapOvr>
    <a:masterClrMapping/>
  </p:clrMapOvr>
  <mc:AlternateContent xmlns:mc="http://schemas.openxmlformats.org/markup-compatibility/2006" xmlns:p14="http://schemas.microsoft.com/office/powerpoint/2010/main">
    <mc:Choice Requires="p14">
      <p:transition spd="slow" p14:dur="2000" advTm="81245"/>
    </mc:Choice>
    <mc:Fallback xmlns="">
      <p:transition spd="slow" advTm="81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7861E-F1C2-4FA7-B403-147759E53C90}"/>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3D109C5B-C140-ACCF-DB36-59DD92BFC7AF}"/>
              </a:ext>
            </a:extLst>
          </p:cNvPr>
          <p:cNvSpPr/>
          <p:nvPr/>
        </p:nvSpPr>
        <p:spPr>
          <a:xfrm>
            <a:off x="361007" y="1631439"/>
            <a:ext cx="4905375" cy="4267200"/>
          </a:xfrm>
          <a:prstGeom prst="round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a:p>
        </p:txBody>
      </p:sp>
      <p:sp>
        <p:nvSpPr>
          <p:cNvPr id="10" name="TextBox 9">
            <a:extLst>
              <a:ext uri="{FF2B5EF4-FFF2-40B4-BE49-F238E27FC236}">
                <a16:creationId xmlns:a16="http://schemas.microsoft.com/office/drawing/2014/main" id="{C9E5DB93-A4E4-8F71-440F-A547C4BAC2A8}"/>
              </a:ext>
            </a:extLst>
          </p:cNvPr>
          <p:cNvSpPr txBox="1"/>
          <p:nvPr/>
        </p:nvSpPr>
        <p:spPr>
          <a:xfrm>
            <a:off x="838200" y="1638889"/>
            <a:ext cx="4067175" cy="5109091"/>
          </a:xfrm>
          <a:prstGeom prst="rect">
            <a:avLst/>
          </a:prstGeom>
          <a:noFill/>
        </p:spPr>
        <p:txBody>
          <a:bodyPr wrap="square" lIns="91440" tIns="45720" rIns="91440" bIns="45720" rtlCol="0" anchor="t">
            <a:spAutoFit/>
          </a:bodyPr>
          <a:lstStyle/>
          <a:p>
            <a:r>
              <a:rPr lang="en-GB" sz="2000" b="1" u="sng"/>
              <a:t>Control</a:t>
            </a:r>
          </a:p>
          <a:p>
            <a:endParaRPr lang="en-GB" sz="2000" b="1"/>
          </a:p>
          <a:p>
            <a:pPr marL="342900" indent="-342900">
              <a:buFont typeface="Arial" panose="020B0604020202020204" pitchFamily="34" charset="0"/>
              <a:buChar char="•"/>
            </a:pPr>
            <a:r>
              <a:rPr lang="en-GB" sz="2000" b="1"/>
              <a:t>Flight Controller: </a:t>
            </a:r>
            <a:r>
              <a:rPr lang="en-GB"/>
              <a:t>Pixhawk 4 with Autopilot and GPS Module</a:t>
            </a:r>
            <a:endParaRPr lang="en-GB">
              <a:cs typeface="Calibri"/>
            </a:endParaRPr>
          </a:p>
          <a:p>
            <a:pPr marL="342900" indent="-342900">
              <a:buFont typeface="Arial" panose="020B0604020202020204" pitchFamily="34" charset="0"/>
              <a:buChar char="•"/>
            </a:pPr>
            <a:r>
              <a:rPr lang="en-GB" sz="2000" b="1"/>
              <a:t>RF Transmission: </a:t>
            </a:r>
            <a:r>
              <a:rPr lang="en-GB" err="1"/>
              <a:t>Frsky</a:t>
            </a:r>
            <a:r>
              <a:rPr lang="en-GB"/>
              <a:t> Receiver, 433MHz Telemetry Radio Kit (2 Radio Modules and 2 Aerials)</a:t>
            </a:r>
            <a:endParaRPr lang="en-GB">
              <a:cs typeface="Calibri"/>
            </a:endParaRPr>
          </a:p>
          <a:p>
            <a:pPr marL="342900" indent="-342900">
              <a:buFont typeface="Arial" panose="020B0604020202020204" pitchFamily="34" charset="0"/>
              <a:buChar char="•"/>
            </a:pPr>
            <a:endParaRPr lang="en-GB">
              <a:cs typeface="Calibri"/>
            </a:endParaRPr>
          </a:p>
          <a:p>
            <a:r>
              <a:rPr lang="en-GB" sz="2000" b="1" u="sng">
                <a:cs typeface="Calibri" panose="020F0502020204030204"/>
              </a:rPr>
              <a:t>Software</a:t>
            </a:r>
            <a:endParaRPr lang="en-GB" sz="2000" b="1">
              <a:cs typeface="Calibri" panose="020F0502020204030204"/>
            </a:endParaRPr>
          </a:p>
          <a:p>
            <a:pPr marL="285750" indent="-285750">
              <a:buFont typeface="Arial"/>
              <a:buChar char="•"/>
            </a:pPr>
            <a:r>
              <a:rPr lang="en-GB" err="1">
                <a:cs typeface="Calibri"/>
              </a:rPr>
              <a:t>ArduPilot</a:t>
            </a:r>
            <a:endParaRPr lang="en-GB">
              <a:cs typeface="Calibri"/>
            </a:endParaRPr>
          </a:p>
          <a:p>
            <a:pPr marL="285750" indent="-285750">
              <a:buFont typeface="Arial"/>
              <a:buChar char="•"/>
            </a:pPr>
            <a:r>
              <a:rPr lang="en-GB" err="1">
                <a:cs typeface="Calibri"/>
              </a:rPr>
              <a:t>QGround</a:t>
            </a:r>
            <a:r>
              <a:rPr lang="en-GB">
                <a:cs typeface="Calibri"/>
              </a:rPr>
              <a:t> Control</a:t>
            </a:r>
          </a:p>
          <a:p>
            <a:pPr marL="285750" indent="-285750">
              <a:buFont typeface="Arial"/>
              <a:buChar char="•"/>
            </a:pPr>
            <a:r>
              <a:rPr lang="en-GB" err="1">
                <a:cs typeface="Calibri"/>
              </a:rPr>
              <a:t>OpenDrone</a:t>
            </a:r>
            <a:r>
              <a:rPr lang="en-GB">
                <a:cs typeface="Calibri"/>
              </a:rPr>
              <a:t> Map</a:t>
            </a:r>
          </a:p>
          <a:p>
            <a:pPr marL="285750" indent="-285750">
              <a:buFont typeface="Arial"/>
              <a:buChar char="•"/>
            </a:pPr>
            <a:endParaRPr lang="en-GB">
              <a:cs typeface="Calibri"/>
            </a:endParaRPr>
          </a:p>
          <a:p>
            <a:endParaRPr lang="en-GB" sz="2000" b="1" u="sng">
              <a:cs typeface="Calibri"/>
            </a:endParaRPr>
          </a:p>
          <a:p>
            <a:pPr marL="342900" indent="-342900">
              <a:buFont typeface="Arial" panose="020B0604020202020204" pitchFamily="34" charset="0"/>
              <a:buChar char="•"/>
            </a:pPr>
            <a:endParaRPr lang="en-GB" sz="2400" b="1">
              <a:cs typeface="Calibri" panose="020F0502020204030204"/>
            </a:endParaRPr>
          </a:p>
          <a:p>
            <a:pPr marL="342900" indent="-342900">
              <a:buFont typeface="Arial" panose="020B0604020202020204" pitchFamily="34" charset="0"/>
              <a:buChar char="•"/>
            </a:pPr>
            <a:endParaRPr lang="en-GB" sz="2000" b="1">
              <a:cs typeface="Calibri" panose="020F0502020204030204"/>
            </a:endParaRPr>
          </a:p>
          <a:p>
            <a:endParaRPr lang="en-GB">
              <a:cs typeface="Calibri" panose="020F0502020204030204"/>
            </a:endParaRPr>
          </a:p>
        </p:txBody>
      </p:sp>
      <p:sp>
        <p:nvSpPr>
          <p:cNvPr id="2" name="Title 1">
            <a:extLst>
              <a:ext uri="{FF2B5EF4-FFF2-40B4-BE49-F238E27FC236}">
                <a16:creationId xmlns:a16="http://schemas.microsoft.com/office/drawing/2014/main" id="{2C27F8BE-569C-44CA-98D8-B6686B195E85}"/>
              </a:ext>
            </a:extLst>
          </p:cNvPr>
          <p:cNvSpPr>
            <a:spLocks noGrp="1"/>
          </p:cNvSpPr>
          <p:nvPr>
            <p:ph type="title"/>
          </p:nvPr>
        </p:nvSpPr>
        <p:spPr/>
        <p:txBody>
          <a:bodyPr/>
          <a:lstStyle/>
          <a:p>
            <a:r>
              <a:rPr lang="en-GB">
                <a:solidFill>
                  <a:schemeClr val="accent4">
                    <a:lumMod val="75000"/>
                  </a:schemeClr>
                </a:solidFill>
                <a:latin typeface="Arial Black"/>
              </a:rPr>
              <a:t>Avionics</a:t>
            </a:r>
            <a:endParaRPr lang="en-GB">
              <a:solidFill>
                <a:schemeClr val="accent4">
                  <a:lumMod val="75000"/>
                </a:schemeClr>
              </a:solidFill>
            </a:endParaRPr>
          </a:p>
        </p:txBody>
      </p:sp>
      <p:pic>
        <p:nvPicPr>
          <p:cNvPr id="5" name="Picture 4" descr="A picture containing text&#10;&#10;Description automatically generated">
            <a:extLst>
              <a:ext uri="{FF2B5EF4-FFF2-40B4-BE49-F238E27FC236}">
                <a16:creationId xmlns:a16="http://schemas.microsoft.com/office/drawing/2014/main" id="{AC23C6C9-DA6F-472C-89CE-A0A49614E795}"/>
              </a:ext>
            </a:extLst>
          </p:cNvPr>
          <p:cNvPicPr>
            <a:picLocks noChangeAspect="1"/>
          </p:cNvPicPr>
          <p:nvPr/>
        </p:nvPicPr>
        <p:blipFill>
          <a:blip r:embed="rId5"/>
          <a:stretch>
            <a:fillRect/>
          </a:stretch>
        </p:blipFill>
        <p:spPr>
          <a:xfrm>
            <a:off x="9432521" y="5909732"/>
            <a:ext cx="2454680" cy="630956"/>
          </a:xfrm>
          <a:prstGeom prst="rect">
            <a:avLst/>
          </a:prstGeom>
        </p:spPr>
      </p:pic>
      <p:pic>
        <p:nvPicPr>
          <p:cNvPr id="6" name="Picture 5" descr="A logo of a drone&#10;&#10;Description automatically generated">
            <a:extLst>
              <a:ext uri="{FF2B5EF4-FFF2-40B4-BE49-F238E27FC236}">
                <a16:creationId xmlns:a16="http://schemas.microsoft.com/office/drawing/2014/main" id="{761C6E74-C21E-A249-EADA-BF10B27AF245}"/>
              </a:ext>
            </a:extLst>
          </p:cNvPr>
          <p:cNvPicPr>
            <a:picLocks noChangeAspect="1"/>
          </p:cNvPicPr>
          <p:nvPr/>
        </p:nvPicPr>
        <p:blipFill>
          <a:blip r:embed="rId6"/>
          <a:stretch>
            <a:fillRect/>
          </a:stretch>
        </p:blipFill>
        <p:spPr>
          <a:xfrm>
            <a:off x="-3607" y="5912312"/>
            <a:ext cx="964307" cy="946485"/>
          </a:xfrm>
          <a:prstGeom prst="rect">
            <a:avLst/>
          </a:prstGeom>
        </p:spPr>
      </p:pic>
      <p:sp>
        <p:nvSpPr>
          <p:cNvPr id="9" name="Rectangle: Rounded Corners 8">
            <a:extLst>
              <a:ext uri="{FF2B5EF4-FFF2-40B4-BE49-F238E27FC236}">
                <a16:creationId xmlns:a16="http://schemas.microsoft.com/office/drawing/2014/main" id="{5DD76E67-E59F-15D3-7D15-16E2F73DA192}"/>
              </a:ext>
            </a:extLst>
          </p:cNvPr>
          <p:cNvSpPr/>
          <p:nvPr/>
        </p:nvSpPr>
        <p:spPr>
          <a:xfrm>
            <a:off x="6448425" y="1495425"/>
            <a:ext cx="4905375" cy="4267200"/>
          </a:xfrm>
          <a:prstGeom prst="round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a:p>
        </p:txBody>
      </p:sp>
      <p:sp>
        <p:nvSpPr>
          <p:cNvPr id="17" name="TextBox 16">
            <a:extLst>
              <a:ext uri="{FF2B5EF4-FFF2-40B4-BE49-F238E27FC236}">
                <a16:creationId xmlns:a16="http://schemas.microsoft.com/office/drawing/2014/main" id="{A1B908D4-7331-F7B5-50DD-FE924AB3F73C}"/>
              </a:ext>
            </a:extLst>
          </p:cNvPr>
          <p:cNvSpPr txBox="1"/>
          <p:nvPr/>
        </p:nvSpPr>
        <p:spPr>
          <a:xfrm>
            <a:off x="6943727" y="1638889"/>
            <a:ext cx="4067175" cy="4801314"/>
          </a:xfrm>
          <a:prstGeom prst="rect">
            <a:avLst/>
          </a:prstGeom>
          <a:noFill/>
        </p:spPr>
        <p:txBody>
          <a:bodyPr wrap="square" lIns="91440" tIns="45720" rIns="91440" bIns="45720" rtlCol="0" anchor="t">
            <a:spAutoFit/>
          </a:bodyPr>
          <a:lstStyle/>
          <a:p>
            <a:r>
              <a:rPr lang="en-GB" sz="2000" b="1" u="sng"/>
              <a:t>Powerplant</a:t>
            </a:r>
          </a:p>
          <a:p>
            <a:endParaRPr lang="en-GB" sz="2000" b="1"/>
          </a:p>
          <a:p>
            <a:pPr marL="342900" indent="-342900">
              <a:buFont typeface="Arial" panose="020B0604020202020204" pitchFamily="34" charset="0"/>
              <a:buChar char="•"/>
            </a:pPr>
            <a:r>
              <a:rPr lang="en-GB" sz="2000" b="1"/>
              <a:t>Propulsion: </a:t>
            </a:r>
            <a:r>
              <a:rPr lang="en-GB"/>
              <a:t>T-Motor MN3508 KV700, fitted with 12x4 polymer propeller blades, producing a </a:t>
            </a:r>
            <a:r>
              <a:rPr lang="en-GB" u="sng"/>
              <a:t>manufacturer stated</a:t>
            </a:r>
            <a:r>
              <a:rPr lang="en-GB"/>
              <a:t> 1360g of thrust each.</a:t>
            </a:r>
            <a:endParaRPr lang="en-GB">
              <a:ea typeface="Calibri"/>
              <a:cs typeface="Calibri"/>
            </a:endParaRPr>
          </a:p>
          <a:p>
            <a:pPr marL="342900" indent="-342900">
              <a:buFont typeface="Arial" panose="020B0604020202020204" pitchFamily="34" charset="0"/>
              <a:buChar char="•"/>
            </a:pPr>
            <a:r>
              <a:rPr lang="en-GB" b="1"/>
              <a:t>Speed Controller: </a:t>
            </a:r>
            <a:r>
              <a:rPr lang="en-GB" err="1"/>
              <a:t>Turnigy</a:t>
            </a:r>
            <a:r>
              <a:rPr lang="en-GB"/>
              <a:t> </a:t>
            </a:r>
            <a:r>
              <a:rPr lang="en-GB" err="1"/>
              <a:t>MultiStar</a:t>
            </a:r>
            <a:r>
              <a:rPr lang="en-GB"/>
              <a:t> 30A ESC 2~4s</a:t>
            </a:r>
            <a:endParaRPr lang="en-GB">
              <a:ea typeface="Calibri"/>
              <a:cs typeface="Calibri"/>
            </a:endParaRPr>
          </a:p>
          <a:p>
            <a:pPr marL="342900" indent="-342900">
              <a:buFont typeface="Arial" panose="020B0604020202020204" pitchFamily="34" charset="0"/>
              <a:buChar char="•"/>
            </a:pPr>
            <a:r>
              <a:rPr lang="en-GB" sz="2000" b="1"/>
              <a:t>Power Distribution Board: </a:t>
            </a:r>
            <a:r>
              <a:rPr lang="en-GB" err="1"/>
              <a:t>Holybro</a:t>
            </a:r>
            <a:r>
              <a:rPr lang="en-GB"/>
              <a:t> PM07 5V 3A output 15V input</a:t>
            </a:r>
            <a:endParaRPr lang="en-GB">
              <a:ea typeface="Calibri"/>
              <a:cs typeface="Calibri"/>
            </a:endParaRPr>
          </a:p>
          <a:p>
            <a:pPr marL="342900" indent="-342900">
              <a:buFont typeface="Arial" panose="020B0604020202020204" pitchFamily="34" charset="0"/>
              <a:buChar char="•"/>
            </a:pPr>
            <a:r>
              <a:rPr lang="en-GB" sz="2000" b="1"/>
              <a:t>Battery: </a:t>
            </a:r>
            <a:r>
              <a:rPr lang="en-GB"/>
              <a:t>Spektrum 5000mAH 30C Battery</a:t>
            </a:r>
            <a:endParaRPr lang="en-GB" sz="2000" b="1"/>
          </a:p>
          <a:p>
            <a:pPr marL="342900" indent="-342900">
              <a:buFont typeface="Arial" panose="020B0604020202020204" pitchFamily="34" charset="0"/>
              <a:buChar char="•"/>
            </a:pPr>
            <a:endParaRPr lang="en-GB" sz="2400" b="1"/>
          </a:p>
          <a:p>
            <a:pPr marL="342900" indent="-342900">
              <a:buFont typeface="Arial" panose="020B0604020202020204" pitchFamily="34" charset="0"/>
              <a:buChar char="•"/>
            </a:pPr>
            <a:endParaRPr lang="en-GB" sz="2000" b="1"/>
          </a:p>
          <a:p>
            <a:endParaRPr lang="en-GB"/>
          </a:p>
        </p:txBody>
      </p:sp>
      <p:pic>
        <p:nvPicPr>
          <p:cNvPr id="38" name="Audio 37">
            <a:hlinkClick r:id="" action="ppaction://media"/>
            <a:extLst>
              <a:ext uri="{FF2B5EF4-FFF2-40B4-BE49-F238E27FC236}">
                <a16:creationId xmlns:a16="http://schemas.microsoft.com/office/drawing/2014/main" id="{C6C8B80F-E1D5-6178-4ADB-A94D7552F78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74968355"/>
      </p:ext>
    </p:extLst>
  </p:cSld>
  <p:clrMapOvr>
    <a:masterClrMapping/>
  </p:clrMapOvr>
  <mc:AlternateContent xmlns:mc="http://schemas.openxmlformats.org/markup-compatibility/2006" xmlns:p14="http://schemas.microsoft.com/office/powerpoint/2010/main">
    <mc:Choice Requires="p14">
      <p:transition spd="slow" p14:dur="2000" advTm="91215"/>
    </mc:Choice>
    <mc:Fallback xmlns="">
      <p:transition spd="slow" advTm="91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1|0.9|8.3|8.4|15"/>
</p:tagLst>
</file>

<file path=ppt/tags/tag2.xml><?xml version="1.0" encoding="utf-8"?>
<p:tagLst xmlns:a="http://schemas.openxmlformats.org/drawingml/2006/main" xmlns:r="http://schemas.openxmlformats.org/officeDocument/2006/relationships" xmlns:p="http://schemas.openxmlformats.org/presentationml/2006/main">
  <p:tag name="TIMING" val="|22.5|3.4|7.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24DA569C-7A81-0D43-8490-07A5198C573D}" vid="{29F43398-5CEA-8F45-8F73-53C0FB2437DE}"/>
    </a:ext>
  </a:extLst>
</a:theme>
</file>

<file path=ppt/theme/theme2.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24DA569C-7A81-0D43-8490-07A5198C573D}" vid="{29F43398-5CEA-8F45-8F73-53C0FB2437DE}"/>
    </a:ext>
  </a:extLst>
</a:theme>
</file>

<file path=ppt/theme/theme3.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24DA569C-7A81-0D43-8490-07A5198C573D}" vid="{29F43398-5CEA-8F45-8F73-53C0FB2437DE}"/>
    </a:ext>
  </a:extLst>
</a:theme>
</file>

<file path=ppt/theme/theme4.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24DA569C-7A81-0D43-8490-07A5198C573D}" vid="{29F43398-5CEA-8F45-8F73-53C0FB2437DE}"/>
    </a:ext>
  </a:ext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630FCFB06C8D4FA8D511194FE3A531" ma:contentTypeVersion="10" ma:contentTypeDescription="Create a new document." ma:contentTypeScope="" ma:versionID="51affbaba2a74d8339a0d420d2d6a285">
  <xsd:schema xmlns:xsd="http://www.w3.org/2001/XMLSchema" xmlns:xs="http://www.w3.org/2001/XMLSchema" xmlns:p="http://schemas.microsoft.com/office/2006/metadata/properties" xmlns:ns3="1c739abd-2955-4105-86a4-0fec5d11e823" xmlns:ns4="8c28d4d0-4d96-479b-b3ea-7a23747c6a22" targetNamespace="http://schemas.microsoft.com/office/2006/metadata/properties" ma:root="true" ma:fieldsID="80b314d03c7222db27d0431a876506b1" ns3:_="" ns4:_="">
    <xsd:import namespace="1c739abd-2955-4105-86a4-0fec5d11e823"/>
    <xsd:import namespace="8c28d4d0-4d96-479b-b3ea-7a23747c6a2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ObjectDetectorVersion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739abd-2955-4105-86a4-0fec5d11e8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_activity" ma:index="17"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c28d4d0-4d96-479b-b3ea-7a23747c6a2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1c739abd-2955-4105-86a4-0fec5d11e823" xsi:nil="true"/>
  </documentManagement>
</p:properties>
</file>

<file path=customXml/itemProps1.xml><?xml version="1.0" encoding="utf-8"?>
<ds:datastoreItem xmlns:ds="http://schemas.openxmlformats.org/officeDocument/2006/customXml" ds:itemID="{F6941D9E-8297-4463-83CF-78362A19B0BB}">
  <ds:schemaRefs>
    <ds:schemaRef ds:uri="1c739abd-2955-4105-86a4-0fec5d11e823"/>
    <ds:schemaRef ds:uri="8c28d4d0-4d96-479b-b3ea-7a23747c6a2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76D64547-E698-46BB-9B0E-11367FC94135}">
  <ds:schemaRefs>
    <ds:schemaRef ds:uri="http://schemas.microsoft.com/sharepoint/v3/contenttype/forms"/>
  </ds:schemaRefs>
</ds:datastoreItem>
</file>

<file path=customXml/itemProps3.xml><?xml version="1.0" encoding="utf-8"?>
<ds:datastoreItem xmlns:ds="http://schemas.openxmlformats.org/officeDocument/2006/customXml" ds:itemID="{C09C761A-1109-439D-A435-48C26E70E465}">
  <ds:schemaRefs>
    <ds:schemaRef ds:uri="1c739abd-2955-4105-86a4-0fec5d11e823"/>
    <ds:schemaRef ds:uri="8c28d4d0-4d96-479b-b3ea-7a23747c6a2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24</Slides>
  <Notes>14</Notes>
  <HiddenSlides>0</HiddenSlides>
  <ScaleCrop>false</ScaleCrop>
  <HeadingPairs>
    <vt:vector size="4" baseType="variant">
      <vt:variant>
        <vt:lpstr>Theme</vt:lpstr>
      </vt:variant>
      <vt:variant>
        <vt:i4>5</vt:i4>
      </vt:variant>
      <vt:variant>
        <vt:lpstr>Slide Titles</vt:lpstr>
      </vt:variant>
      <vt:variant>
        <vt:i4>24</vt:i4>
      </vt:variant>
    </vt:vector>
  </HeadingPairs>
  <TitlesOfParts>
    <vt:vector size="29" baseType="lpstr">
      <vt:lpstr>Office Theme</vt:lpstr>
      <vt:lpstr>6_Office Theme</vt:lpstr>
      <vt:lpstr>7_Office Theme</vt:lpstr>
      <vt:lpstr>5_Office Theme</vt:lpstr>
      <vt:lpstr>Custom Design</vt:lpstr>
      <vt:lpstr>Initial Product proposal Group 4 – The Quad-Morants   </vt:lpstr>
      <vt:lpstr>Team Structure</vt:lpstr>
      <vt:lpstr>Problem Statement </vt:lpstr>
      <vt:lpstr>Previous Work</vt:lpstr>
      <vt:lpstr>Key customer Requirements </vt:lpstr>
      <vt:lpstr>Quadcopter v Fixed-Wing</vt:lpstr>
      <vt:lpstr>Take-Off Location </vt:lpstr>
      <vt:lpstr>Concept of Operations – Puffin Island Launch </vt:lpstr>
      <vt:lpstr>Avionics</vt:lpstr>
      <vt:lpstr>Airframe</vt:lpstr>
      <vt:lpstr>PowerPoint Presentation</vt:lpstr>
      <vt:lpstr>PowerPoint Presentation</vt:lpstr>
      <vt:lpstr>PowerPoint Presentation</vt:lpstr>
      <vt:lpstr>Initial Weight Estimation </vt:lpstr>
      <vt:lpstr>Initial Weight Estimation </vt:lpstr>
      <vt:lpstr>Simulation</vt:lpstr>
      <vt:lpstr>Initial Momentum Theory</vt:lpstr>
      <vt:lpstr>Payload - Camera</vt:lpstr>
      <vt:lpstr>Payload - Gimbal</vt:lpstr>
      <vt:lpstr>Verification Cross Reference Matrix</vt:lpstr>
      <vt:lpstr>Initial Work Breakdown structure</vt:lpstr>
      <vt:lpstr>Budget</vt:lpstr>
      <vt:lpstr>Mitigating Risks</vt:lpstr>
      <vt:lpstr>Thank You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Killaheene, Oliver</dc:creator>
  <cp:revision>3</cp:revision>
  <dcterms:created xsi:type="dcterms:W3CDTF">2018-01-29T11:21:05Z</dcterms:created>
  <dcterms:modified xsi:type="dcterms:W3CDTF">2024-10-18T11:46:56Z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0x0101004A630FCFB06C8D4FA8D511194FE3A531</vt:lpwstr>
  </property>
</Properties>
</file>